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9" r:id="rId3"/>
    <p:sldId id="270" r:id="rId4"/>
    <p:sldId id="271" r:id="rId5"/>
    <p:sldId id="272" r:id="rId6"/>
    <p:sldId id="274" r:id="rId7"/>
    <p:sldId id="261" r:id="rId8"/>
    <p:sldId id="262" r:id="rId9"/>
    <p:sldId id="263" r:id="rId10"/>
    <p:sldId id="273" r:id="rId11"/>
    <p:sldId id="265" r:id="rId12"/>
    <p:sldId id="266" r:id="rId13"/>
    <p:sldId id="268" r:id="rId14"/>
    <p:sldId id="281" r:id="rId15"/>
    <p:sldId id="257" r:id="rId16"/>
    <p:sldId id="260" r:id="rId17"/>
    <p:sldId id="258" r:id="rId18"/>
    <p:sldId id="278" r:id="rId19"/>
    <p:sldId id="279" r:id="rId20"/>
    <p:sldId id="275" r:id="rId21"/>
    <p:sldId id="276" r:id="rId22"/>
    <p:sldId id="280" r:id="rId23"/>
    <p:sldId id="277" r:id="rId24"/>
  </p:sldIdLst>
  <p:sldSz cx="9144000" cy="6858000" type="screen4x3"/>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Srednji stil 3 - Isticanje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hr-HR"/>
              <a:t>Uredite stil naslova matrice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r-HR"/>
              <a:t>Uredite stil podnaslova matrice</a:t>
            </a:r>
            <a:endParaRPr kumimoji="0" lang="en-US"/>
          </a:p>
        </p:txBody>
      </p:sp>
      <p:sp>
        <p:nvSpPr>
          <p:cNvPr id="30" name="Date Placeholder 29"/>
          <p:cNvSpPr>
            <a:spLocks noGrp="1"/>
          </p:cNvSpPr>
          <p:nvPr>
            <p:ph type="dt" sz="half" idx="10"/>
          </p:nvPr>
        </p:nvSpPr>
        <p:spPr/>
        <p:txBody>
          <a:bodyPr/>
          <a:lstStyle/>
          <a:p>
            <a:fld id="{98EA5177-1883-445D-A9A3-BD7AFDCCD0CF}" type="datetimeFigureOut">
              <a:rPr lang="hr-HR" smtClean="0"/>
              <a:pPr/>
              <a:t>3.6.2020.</a:t>
            </a:fld>
            <a:endParaRPr lang="hr-HR"/>
          </a:p>
        </p:txBody>
      </p:sp>
      <p:sp>
        <p:nvSpPr>
          <p:cNvPr id="19" name="Footer Placeholder 18"/>
          <p:cNvSpPr>
            <a:spLocks noGrp="1"/>
          </p:cNvSpPr>
          <p:nvPr>
            <p:ph type="ftr" sz="quarter" idx="11"/>
          </p:nvPr>
        </p:nvSpPr>
        <p:spPr/>
        <p:txBody>
          <a:bodyPr/>
          <a:lstStyle/>
          <a:p>
            <a:endParaRPr lang="hr-HR"/>
          </a:p>
        </p:txBody>
      </p:sp>
      <p:sp>
        <p:nvSpPr>
          <p:cNvPr id="27" name="Slide Number Placeholder 26"/>
          <p:cNvSpPr>
            <a:spLocks noGrp="1"/>
          </p:cNvSpPr>
          <p:nvPr>
            <p:ph type="sldNum" sz="quarter" idx="12"/>
          </p:nvPr>
        </p:nvSpPr>
        <p:spPr/>
        <p:txBody>
          <a:bodyPr/>
          <a:lstStyle/>
          <a:p>
            <a:fld id="{8CFF3BA0-9176-4B29-947E-4F7C930FA5CE}"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hr-HR"/>
              <a:t>Uredite stil naslova matrice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hr-HR"/>
              <a:t>Uredite stilove teksta matrice</a:t>
            </a:r>
          </a:p>
          <a:p>
            <a:pPr lvl="1" eaLnBrk="1" latinLnBrk="0" hangingPunct="1"/>
            <a:r>
              <a:rPr lang="hr-HR"/>
              <a:t>Druga razina</a:t>
            </a:r>
          </a:p>
          <a:p>
            <a:pPr lvl="2" eaLnBrk="1" latinLnBrk="0" hangingPunct="1"/>
            <a:r>
              <a:rPr lang="hr-HR"/>
              <a:t>Treća razina</a:t>
            </a:r>
          </a:p>
          <a:p>
            <a:pPr lvl="3" eaLnBrk="1" latinLnBrk="0" hangingPunct="1"/>
            <a:r>
              <a:rPr lang="hr-HR"/>
              <a:t>Četvrta razina</a:t>
            </a:r>
          </a:p>
          <a:p>
            <a:pPr lvl="4" eaLnBrk="1" latinLnBrk="0" hangingPunct="1"/>
            <a:r>
              <a:rPr lang="hr-HR"/>
              <a:t>Peta razina</a:t>
            </a:r>
            <a:endParaRPr kumimoji="0" lang="en-US"/>
          </a:p>
        </p:txBody>
      </p:sp>
      <p:sp>
        <p:nvSpPr>
          <p:cNvPr id="4" name="Date Placeholder 3"/>
          <p:cNvSpPr>
            <a:spLocks noGrp="1"/>
          </p:cNvSpPr>
          <p:nvPr>
            <p:ph type="dt" sz="half" idx="10"/>
          </p:nvPr>
        </p:nvSpPr>
        <p:spPr/>
        <p:txBody>
          <a:bodyPr/>
          <a:lstStyle/>
          <a:p>
            <a:fld id="{98EA5177-1883-445D-A9A3-BD7AFDCCD0CF}" type="datetimeFigureOut">
              <a:rPr lang="hr-HR" smtClean="0"/>
              <a:pPr/>
              <a:t>3.6.2020.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CFF3BA0-9176-4B29-947E-4F7C930FA5CE}"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hr-HR"/>
              <a:t>Uredite stil naslova matrice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hr-HR"/>
              <a:t>Uredite stilove teksta matrice</a:t>
            </a:r>
          </a:p>
          <a:p>
            <a:pPr lvl="1" eaLnBrk="1" latinLnBrk="0" hangingPunct="1"/>
            <a:r>
              <a:rPr lang="hr-HR"/>
              <a:t>Druga razina</a:t>
            </a:r>
          </a:p>
          <a:p>
            <a:pPr lvl="2" eaLnBrk="1" latinLnBrk="0" hangingPunct="1"/>
            <a:r>
              <a:rPr lang="hr-HR"/>
              <a:t>Treća razina</a:t>
            </a:r>
          </a:p>
          <a:p>
            <a:pPr lvl="3" eaLnBrk="1" latinLnBrk="0" hangingPunct="1"/>
            <a:r>
              <a:rPr lang="hr-HR"/>
              <a:t>Četvrta razina</a:t>
            </a:r>
          </a:p>
          <a:p>
            <a:pPr lvl="4" eaLnBrk="1" latinLnBrk="0" hangingPunct="1"/>
            <a:r>
              <a:rPr lang="hr-HR"/>
              <a:t>Peta razina</a:t>
            </a:r>
            <a:endParaRPr kumimoji="0" lang="en-US"/>
          </a:p>
        </p:txBody>
      </p:sp>
      <p:sp>
        <p:nvSpPr>
          <p:cNvPr id="4" name="Date Placeholder 3"/>
          <p:cNvSpPr>
            <a:spLocks noGrp="1"/>
          </p:cNvSpPr>
          <p:nvPr>
            <p:ph type="dt" sz="half" idx="10"/>
          </p:nvPr>
        </p:nvSpPr>
        <p:spPr/>
        <p:txBody>
          <a:bodyPr/>
          <a:lstStyle/>
          <a:p>
            <a:fld id="{98EA5177-1883-445D-A9A3-BD7AFDCCD0CF}" type="datetimeFigureOut">
              <a:rPr lang="hr-HR" smtClean="0"/>
              <a:pPr/>
              <a:t>3.6.2020.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CFF3BA0-9176-4B29-947E-4F7C930FA5CE}"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hr-HR"/>
              <a:t>Uredite stil naslova matrice</a:t>
            </a:r>
            <a:endParaRPr kumimoji="0" lang="en-US"/>
          </a:p>
        </p:txBody>
      </p:sp>
      <p:sp>
        <p:nvSpPr>
          <p:cNvPr id="3" name="Content Placeholder 2"/>
          <p:cNvSpPr>
            <a:spLocks noGrp="1"/>
          </p:cNvSpPr>
          <p:nvPr>
            <p:ph idx="1"/>
          </p:nvPr>
        </p:nvSpPr>
        <p:spPr/>
        <p:txBody>
          <a:bodyPr/>
          <a:lstStyle/>
          <a:p>
            <a:pPr lvl="0" eaLnBrk="1" latinLnBrk="0" hangingPunct="1"/>
            <a:r>
              <a:rPr lang="hr-HR"/>
              <a:t>Uredite stilove teksta matrice</a:t>
            </a:r>
          </a:p>
          <a:p>
            <a:pPr lvl="1" eaLnBrk="1" latinLnBrk="0" hangingPunct="1"/>
            <a:r>
              <a:rPr lang="hr-HR"/>
              <a:t>Druga razina</a:t>
            </a:r>
          </a:p>
          <a:p>
            <a:pPr lvl="2" eaLnBrk="1" latinLnBrk="0" hangingPunct="1"/>
            <a:r>
              <a:rPr lang="hr-HR"/>
              <a:t>Treća razina</a:t>
            </a:r>
          </a:p>
          <a:p>
            <a:pPr lvl="3" eaLnBrk="1" latinLnBrk="0" hangingPunct="1"/>
            <a:r>
              <a:rPr lang="hr-HR"/>
              <a:t>Četvrta razina</a:t>
            </a:r>
          </a:p>
          <a:p>
            <a:pPr lvl="4" eaLnBrk="1" latinLnBrk="0" hangingPunct="1"/>
            <a:r>
              <a:rPr lang="hr-HR"/>
              <a:t>Peta razina</a:t>
            </a:r>
            <a:endParaRPr kumimoji="0" lang="en-US"/>
          </a:p>
        </p:txBody>
      </p:sp>
      <p:sp>
        <p:nvSpPr>
          <p:cNvPr id="4" name="Date Placeholder 3"/>
          <p:cNvSpPr>
            <a:spLocks noGrp="1"/>
          </p:cNvSpPr>
          <p:nvPr>
            <p:ph type="dt" sz="half" idx="10"/>
          </p:nvPr>
        </p:nvSpPr>
        <p:spPr/>
        <p:txBody>
          <a:bodyPr/>
          <a:lstStyle/>
          <a:p>
            <a:fld id="{98EA5177-1883-445D-A9A3-BD7AFDCCD0CF}" type="datetimeFigureOut">
              <a:rPr lang="hr-HR" smtClean="0"/>
              <a:pPr/>
              <a:t>3.6.2020.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CFF3BA0-9176-4B29-947E-4F7C930FA5CE}"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hr-HR"/>
              <a:t>Uredite stil naslova matrice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r-HR"/>
              <a:t>Uredite stilove teksta matrice</a:t>
            </a:r>
          </a:p>
        </p:txBody>
      </p:sp>
      <p:sp>
        <p:nvSpPr>
          <p:cNvPr id="4" name="Date Placeholder 3"/>
          <p:cNvSpPr>
            <a:spLocks noGrp="1"/>
          </p:cNvSpPr>
          <p:nvPr>
            <p:ph type="dt" sz="half" idx="10"/>
          </p:nvPr>
        </p:nvSpPr>
        <p:spPr/>
        <p:txBody>
          <a:bodyPr/>
          <a:lstStyle/>
          <a:p>
            <a:fld id="{98EA5177-1883-445D-A9A3-BD7AFDCCD0CF}" type="datetimeFigureOut">
              <a:rPr lang="hr-HR" smtClean="0"/>
              <a:pPr/>
              <a:t>3.6.2020.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CFF3BA0-9176-4B29-947E-4F7C930FA5CE}"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hr-HR"/>
              <a:t>Uredite stil naslova matrice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r-HR"/>
              <a:t>Uredite stilove teksta matrice</a:t>
            </a:r>
          </a:p>
          <a:p>
            <a:pPr lvl="1" eaLnBrk="1" latinLnBrk="0" hangingPunct="1"/>
            <a:r>
              <a:rPr lang="hr-HR"/>
              <a:t>Druga razina</a:t>
            </a:r>
          </a:p>
          <a:p>
            <a:pPr lvl="2" eaLnBrk="1" latinLnBrk="0" hangingPunct="1"/>
            <a:r>
              <a:rPr lang="hr-HR"/>
              <a:t>Treća razina</a:t>
            </a:r>
          </a:p>
          <a:p>
            <a:pPr lvl="3" eaLnBrk="1" latinLnBrk="0" hangingPunct="1"/>
            <a:r>
              <a:rPr lang="hr-HR"/>
              <a:t>Četvrta razina</a:t>
            </a:r>
          </a:p>
          <a:p>
            <a:pPr lvl="4" eaLnBrk="1" latinLnBrk="0" hangingPunct="1"/>
            <a:r>
              <a:rPr lang="hr-HR"/>
              <a:t>Peta razina</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r-HR"/>
              <a:t>Uredite stilove teksta matrice</a:t>
            </a:r>
          </a:p>
          <a:p>
            <a:pPr lvl="1" eaLnBrk="1" latinLnBrk="0" hangingPunct="1"/>
            <a:r>
              <a:rPr lang="hr-HR"/>
              <a:t>Druga razina</a:t>
            </a:r>
          </a:p>
          <a:p>
            <a:pPr lvl="2" eaLnBrk="1" latinLnBrk="0" hangingPunct="1"/>
            <a:r>
              <a:rPr lang="hr-HR"/>
              <a:t>Treća razina</a:t>
            </a:r>
          </a:p>
          <a:p>
            <a:pPr lvl="3" eaLnBrk="1" latinLnBrk="0" hangingPunct="1"/>
            <a:r>
              <a:rPr lang="hr-HR"/>
              <a:t>Četvrta razina</a:t>
            </a:r>
          </a:p>
          <a:p>
            <a:pPr lvl="4" eaLnBrk="1" latinLnBrk="0" hangingPunct="1"/>
            <a:r>
              <a:rPr lang="hr-HR"/>
              <a:t>Peta razina</a:t>
            </a:r>
            <a:endParaRPr kumimoji="0" lang="en-US"/>
          </a:p>
        </p:txBody>
      </p:sp>
      <p:sp>
        <p:nvSpPr>
          <p:cNvPr id="5" name="Date Placeholder 4"/>
          <p:cNvSpPr>
            <a:spLocks noGrp="1"/>
          </p:cNvSpPr>
          <p:nvPr>
            <p:ph type="dt" sz="half" idx="10"/>
          </p:nvPr>
        </p:nvSpPr>
        <p:spPr/>
        <p:txBody>
          <a:bodyPr/>
          <a:lstStyle/>
          <a:p>
            <a:fld id="{98EA5177-1883-445D-A9A3-BD7AFDCCD0CF}" type="datetimeFigureOut">
              <a:rPr lang="hr-HR" smtClean="0"/>
              <a:pPr/>
              <a:t>3.6.2020.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8CFF3BA0-9176-4B29-947E-4F7C930FA5CE}"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hr-HR"/>
              <a:t>Uredite stil naslova matrice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r-HR"/>
              <a:t>Uredite stilove teksta matrice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r-HR"/>
              <a:t>Uredite stilove teksta matrice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r-HR"/>
              <a:t>Uredite stilove teksta matrice</a:t>
            </a:r>
          </a:p>
          <a:p>
            <a:pPr lvl="1" eaLnBrk="1" latinLnBrk="0" hangingPunct="1"/>
            <a:r>
              <a:rPr lang="hr-HR"/>
              <a:t>Druga razina</a:t>
            </a:r>
          </a:p>
          <a:p>
            <a:pPr lvl="2" eaLnBrk="1" latinLnBrk="0" hangingPunct="1"/>
            <a:r>
              <a:rPr lang="hr-HR"/>
              <a:t>Treća razina</a:t>
            </a:r>
          </a:p>
          <a:p>
            <a:pPr lvl="3" eaLnBrk="1" latinLnBrk="0" hangingPunct="1"/>
            <a:r>
              <a:rPr lang="hr-HR"/>
              <a:t>Četvrta razina</a:t>
            </a:r>
          </a:p>
          <a:p>
            <a:pPr lvl="4" eaLnBrk="1" latinLnBrk="0" hangingPunct="1"/>
            <a:r>
              <a:rPr lang="hr-HR"/>
              <a:t>Peta razina</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r-HR"/>
              <a:t>Uredite stilove teksta matrice</a:t>
            </a:r>
          </a:p>
          <a:p>
            <a:pPr lvl="1" eaLnBrk="1" latinLnBrk="0" hangingPunct="1"/>
            <a:r>
              <a:rPr lang="hr-HR"/>
              <a:t>Druga razina</a:t>
            </a:r>
          </a:p>
          <a:p>
            <a:pPr lvl="2" eaLnBrk="1" latinLnBrk="0" hangingPunct="1"/>
            <a:r>
              <a:rPr lang="hr-HR"/>
              <a:t>Treća razina</a:t>
            </a:r>
          </a:p>
          <a:p>
            <a:pPr lvl="3" eaLnBrk="1" latinLnBrk="0" hangingPunct="1"/>
            <a:r>
              <a:rPr lang="hr-HR"/>
              <a:t>Četvrta razina</a:t>
            </a:r>
          </a:p>
          <a:p>
            <a:pPr lvl="4" eaLnBrk="1" latinLnBrk="0" hangingPunct="1"/>
            <a:r>
              <a:rPr lang="hr-HR"/>
              <a:t>Peta razina</a:t>
            </a:r>
            <a:endParaRPr kumimoji="0" lang="en-US"/>
          </a:p>
        </p:txBody>
      </p:sp>
      <p:sp>
        <p:nvSpPr>
          <p:cNvPr id="7" name="Date Placeholder 6"/>
          <p:cNvSpPr>
            <a:spLocks noGrp="1"/>
          </p:cNvSpPr>
          <p:nvPr>
            <p:ph type="dt" sz="half" idx="10"/>
          </p:nvPr>
        </p:nvSpPr>
        <p:spPr/>
        <p:txBody>
          <a:bodyPr/>
          <a:lstStyle/>
          <a:p>
            <a:fld id="{98EA5177-1883-445D-A9A3-BD7AFDCCD0CF}" type="datetimeFigureOut">
              <a:rPr lang="hr-HR" smtClean="0"/>
              <a:pPr/>
              <a:t>3.6.2020.</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8CFF3BA0-9176-4B29-947E-4F7C930FA5CE}"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hr-HR"/>
              <a:t>Uredite stil naslova matrice</a:t>
            </a:r>
            <a:endParaRPr kumimoji="0" lang="en-US"/>
          </a:p>
        </p:txBody>
      </p:sp>
      <p:sp>
        <p:nvSpPr>
          <p:cNvPr id="3" name="Date Placeholder 2"/>
          <p:cNvSpPr>
            <a:spLocks noGrp="1"/>
          </p:cNvSpPr>
          <p:nvPr>
            <p:ph type="dt" sz="half" idx="10"/>
          </p:nvPr>
        </p:nvSpPr>
        <p:spPr/>
        <p:txBody>
          <a:bodyPr/>
          <a:lstStyle/>
          <a:p>
            <a:fld id="{98EA5177-1883-445D-A9A3-BD7AFDCCD0CF}" type="datetimeFigureOut">
              <a:rPr lang="hr-HR" smtClean="0"/>
              <a:pPr/>
              <a:t>3.6.2020.</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8CFF3BA0-9176-4B29-947E-4F7C930FA5CE}"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EA5177-1883-445D-A9A3-BD7AFDCCD0CF}" type="datetimeFigureOut">
              <a:rPr lang="hr-HR" smtClean="0"/>
              <a:pPr/>
              <a:t>3.6.2020.</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8CFF3BA0-9176-4B29-947E-4F7C930FA5CE}"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hr-HR"/>
              <a:t>Uredite stil naslova matrice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hr-HR"/>
              <a:t>Uredite stilove teksta matrice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hr-HR"/>
              <a:t>Uredite stilove teksta matrice</a:t>
            </a:r>
          </a:p>
          <a:p>
            <a:pPr lvl="1" eaLnBrk="1" latinLnBrk="0" hangingPunct="1"/>
            <a:r>
              <a:rPr lang="hr-HR"/>
              <a:t>Druga razina</a:t>
            </a:r>
          </a:p>
          <a:p>
            <a:pPr lvl="2" eaLnBrk="1" latinLnBrk="0" hangingPunct="1"/>
            <a:r>
              <a:rPr lang="hr-HR"/>
              <a:t>Treća razina</a:t>
            </a:r>
          </a:p>
          <a:p>
            <a:pPr lvl="3" eaLnBrk="1" latinLnBrk="0" hangingPunct="1"/>
            <a:r>
              <a:rPr lang="hr-HR"/>
              <a:t>Četvrta razina</a:t>
            </a:r>
          </a:p>
          <a:p>
            <a:pPr lvl="4" eaLnBrk="1" latinLnBrk="0" hangingPunct="1"/>
            <a:r>
              <a:rPr lang="hr-HR"/>
              <a:t>Peta razina</a:t>
            </a:r>
            <a:endParaRPr kumimoji="0" lang="en-US"/>
          </a:p>
        </p:txBody>
      </p:sp>
      <p:sp>
        <p:nvSpPr>
          <p:cNvPr id="5" name="Date Placeholder 4"/>
          <p:cNvSpPr>
            <a:spLocks noGrp="1"/>
          </p:cNvSpPr>
          <p:nvPr>
            <p:ph type="dt" sz="half" idx="10"/>
          </p:nvPr>
        </p:nvSpPr>
        <p:spPr/>
        <p:txBody>
          <a:bodyPr/>
          <a:lstStyle/>
          <a:p>
            <a:fld id="{98EA5177-1883-445D-A9A3-BD7AFDCCD0CF}" type="datetimeFigureOut">
              <a:rPr lang="hr-HR" smtClean="0"/>
              <a:pPr/>
              <a:t>3.6.2020.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8CFF3BA0-9176-4B29-947E-4F7C930FA5CE}"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hr-HR"/>
              <a:t>Uredite stil naslova matrice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hr-HR"/>
              <a:t>Uredite stilove teksta matrice</a:t>
            </a:r>
          </a:p>
        </p:txBody>
      </p:sp>
      <p:sp>
        <p:nvSpPr>
          <p:cNvPr id="5" name="Date Placeholder 4"/>
          <p:cNvSpPr>
            <a:spLocks noGrp="1"/>
          </p:cNvSpPr>
          <p:nvPr>
            <p:ph type="dt" sz="half" idx="10"/>
          </p:nvPr>
        </p:nvSpPr>
        <p:spPr/>
        <p:txBody>
          <a:bodyPr/>
          <a:lstStyle/>
          <a:p>
            <a:fld id="{98EA5177-1883-445D-A9A3-BD7AFDCCD0CF}" type="datetimeFigureOut">
              <a:rPr lang="hr-HR" smtClean="0"/>
              <a:pPr/>
              <a:t>3.6.2020.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a:xfrm>
            <a:off x="8077200" y="6356350"/>
            <a:ext cx="609600" cy="365125"/>
          </a:xfrm>
        </p:spPr>
        <p:txBody>
          <a:bodyPr/>
          <a:lstStyle/>
          <a:p>
            <a:fld id="{8CFF3BA0-9176-4B29-947E-4F7C930FA5CE}" type="slidenum">
              <a:rPr lang="hr-HR" smtClean="0"/>
              <a:pPr/>
              <a:t>‹#›</a:t>
            </a:fld>
            <a:endParaRPr lang="hr-H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hr-HR"/>
              <a:t>Kliknite ikonu da biste dodali  sliku</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hr-HR"/>
              <a:t>Uredite stil naslova matrice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hr-HR"/>
              <a:t>Uredite stilove teksta matrice</a:t>
            </a:r>
          </a:p>
          <a:p>
            <a:pPr lvl="1" eaLnBrk="1" latinLnBrk="0" hangingPunct="1"/>
            <a:r>
              <a:rPr kumimoji="0" lang="hr-HR"/>
              <a:t>Druga razina</a:t>
            </a:r>
          </a:p>
          <a:p>
            <a:pPr lvl="2" eaLnBrk="1" latinLnBrk="0" hangingPunct="1"/>
            <a:r>
              <a:rPr kumimoji="0" lang="hr-HR"/>
              <a:t>Treća razina</a:t>
            </a:r>
          </a:p>
          <a:p>
            <a:pPr lvl="3" eaLnBrk="1" latinLnBrk="0" hangingPunct="1"/>
            <a:r>
              <a:rPr kumimoji="0" lang="hr-HR"/>
              <a:t>Četvrta razina</a:t>
            </a:r>
          </a:p>
          <a:p>
            <a:pPr lvl="4" eaLnBrk="1" latinLnBrk="0" hangingPunct="1"/>
            <a:r>
              <a:rPr kumimoji="0" lang="hr-HR"/>
              <a:t>Peta razina</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8EA5177-1883-445D-A9A3-BD7AFDCCD0CF}" type="datetimeFigureOut">
              <a:rPr lang="hr-HR" smtClean="0"/>
              <a:pPr/>
              <a:t>3.6.2020.</a:t>
            </a:fld>
            <a:endParaRPr lang="hr-H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hr-H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CFF3BA0-9176-4B29-947E-4F7C930FA5CE}" type="slidenum">
              <a:rPr lang="hr-HR" smtClean="0"/>
              <a:pPr/>
              <a:t>‹#›</a:t>
            </a:fld>
            <a:endParaRPr lang="hr-H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helpdesk@skole.hr" TargetMode="External"/><Relationship Id="rId2" Type="http://schemas.openxmlformats.org/officeDocument/2006/relationships/hyperlink" Target="http://www.upisi.hr/" TargetMode="External"/><Relationship Id="rId1" Type="http://schemas.openxmlformats.org/officeDocument/2006/relationships/slideLayout" Target="../slideLayouts/slideLayout2.xml"/><Relationship Id="rId5" Type="http://schemas.openxmlformats.org/officeDocument/2006/relationships/hyperlink" Target="mailto:upisi-srednje@mzo.hr" TargetMode="External"/><Relationship Id="rId4" Type="http://schemas.openxmlformats.org/officeDocument/2006/relationships/hyperlink" Target="mailto:srednja@azvo.hr"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narodne-novine.nn.hr/clanci/sluzbeni/2020_05_62_1240.html" TargetMode="External"/><Relationship Id="rId2" Type="http://schemas.openxmlformats.org/officeDocument/2006/relationships/hyperlink" Target="https://www.upisi.hr/docs/pravilnik_o_elementima_i_kriterijima_final.pdf" TargetMode="External"/><Relationship Id="rId1" Type="http://schemas.openxmlformats.org/officeDocument/2006/relationships/slideLayout" Target="../slideLayouts/slideLayout2.xml"/><Relationship Id="rId4" Type="http://schemas.openxmlformats.org/officeDocument/2006/relationships/hyperlink" Target="https://www.upisi.hr/upisi/FAQ"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Naslov 1"/>
          <p:cNvSpPr>
            <a:spLocks noGrp="1"/>
          </p:cNvSpPr>
          <p:nvPr>
            <p:ph type="ctrTitle"/>
          </p:nvPr>
        </p:nvSpPr>
        <p:spPr>
          <a:xfrm>
            <a:off x="323528" y="404664"/>
            <a:ext cx="8424936" cy="2507704"/>
          </a:xfrm>
        </p:spPr>
        <p:txBody>
          <a:bodyPr>
            <a:noAutofit/>
          </a:bodyPr>
          <a:lstStyle/>
          <a:p>
            <a:pPr algn="ctr"/>
            <a:r>
              <a:rPr lang="hr-HR" sz="4000" dirty="0">
                <a:solidFill>
                  <a:schemeClr val="bg1"/>
                </a:solidFill>
                <a:effectLst/>
                <a:latin typeface="Bell MT" pitchFamily="18" charset="0"/>
              </a:rPr>
              <a:t>PRIJAVE I UPISI U SREDNJE ŠKOLE </a:t>
            </a:r>
            <a:br>
              <a:rPr lang="hr-HR" sz="4000" dirty="0">
                <a:solidFill>
                  <a:schemeClr val="bg1"/>
                </a:solidFill>
                <a:effectLst/>
                <a:latin typeface="Bell MT" pitchFamily="18" charset="0"/>
              </a:rPr>
            </a:br>
            <a:r>
              <a:rPr lang="hr-HR" sz="4000" dirty="0">
                <a:solidFill>
                  <a:schemeClr val="bg1"/>
                </a:solidFill>
                <a:effectLst/>
                <a:latin typeface="Bell MT" pitchFamily="18" charset="0"/>
              </a:rPr>
              <a:t>za školsku godinu 2020./2021.</a:t>
            </a:r>
            <a:endParaRPr lang="hr-HR" sz="4000" dirty="0">
              <a:effectLst/>
              <a:latin typeface="Bell MT" pitchFamily="18" charset="0"/>
            </a:endParaRPr>
          </a:p>
        </p:txBody>
      </p:sp>
      <p:sp>
        <p:nvSpPr>
          <p:cNvPr id="3" name="Podnaslov 2"/>
          <p:cNvSpPr>
            <a:spLocks noGrp="1"/>
          </p:cNvSpPr>
          <p:nvPr>
            <p:ph type="subTitle" idx="1"/>
          </p:nvPr>
        </p:nvSpPr>
        <p:spPr>
          <a:xfrm>
            <a:off x="755576" y="5949280"/>
            <a:ext cx="7632848" cy="576064"/>
          </a:xfrm>
        </p:spPr>
        <p:txBody>
          <a:bodyPr>
            <a:normAutofit/>
          </a:bodyPr>
          <a:lstStyle/>
          <a:p>
            <a:pPr algn="ctr"/>
            <a:r>
              <a:rPr lang="hr-HR" sz="2000" dirty="0">
                <a:solidFill>
                  <a:schemeClr val="bg1"/>
                </a:solidFill>
                <a:latin typeface="Bell MT" pitchFamily="18" charset="0"/>
              </a:rPr>
              <a:t>Prezentaciju pripremila: Ivana Došen, pedagog</a:t>
            </a:r>
          </a:p>
        </p:txBody>
      </p:sp>
      <p:pic>
        <p:nvPicPr>
          <p:cNvPr id="4" name="Slika 3" descr="0e0f665cbec4392a828a.jpeg"/>
          <p:cNvPicPr>
            <a:picLocks noChangeAspect="1"/>
          </p:cNvPicPr>
          <p:nvPr/>
        </p:nvPicPr>
        <p:blipFill>
          <a:blip r:embed="rId2" cstate="print"/>
          <a:stretch>
            <a:fillRect/>
          </a:stretch>
        </p:blipFill>
        <p:spPr>
          <a:xfrm>
            <a:off x="2411760" y="3284984"/>
            <a:ext cx="4031729" cy="227017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1591235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692696"/>
            <a:ext cx="8229600" cy="722344"/>
          </a:xfrm>
        </p:spPr>
        <p:txBody>
          <a:bodyPr>
            <a:noAutofit/>
          </a:bodyPr>
          <a:lstStyle/>
          <a:p>
            <a:pPr algn="ctr"/>
            <a:r>
              <a:rPr lang="hr-HR" sz="3600" b="1" dirty="0">
                <a:latin typeface="Bell MT" pitchFamily="18" charset="0"/>
              </a:rPr>
              <a:t>Dodatne provjere znanja i sposobnosti</a:t>
            </a:r>
          </a:p>
        </p:txBody>
      </p:sp>
      <p:sp>
        <p:nvSpPr>
          <p:cNvPr id="3" name="Rezervirano mjesto sadržaja 2"/>
          <p:cNvSpPr>
            <a:spLocks noGrp="1"/>
          </p:cNvSpPr>
          <p:nvPr>
            <p:ph idx="1"/>
          </p:nvPr>
        </p:nvSpPr>
        <p:spPr>
          <a:xfrm>
            <a:off x="457200" y="1628800"/>
            <a:ext cx="8229600" cy="4695800"/>
          </a:xfrm>
        </p:spPr>
        <p:txBody>
          <a:bodyPr>
            <a:normAutofit fontScale="92500" lnSpcReduction="10000"/>
          </a:bodyPr>
          <a:lstStyle/>
          <a:p>
            <a:pPr algn="just"/>
            <a:r>
              <a:rPr lang="hr-HR" b="1" dirty="0">
                <a:latin typeface="Bell MT" pitchFamily="18" charset="0"/>
              </a:rPr>
              <a:t>Provjera znanja iz stranog jezika </a:t>
            </a:r>
            <a:r>
              <a:rPr lang="hr-HR" dirty="0">
                <a:latin typeface="Bell MT" pitchFamily="18" charset="0"/>
              </a:rPr>
              <a:t>(u slučaju da kandidat odabere prvi strani jezik koji nije učio u osnovnoj školi </a:t>
            </a:r>
            <a:r>
              <a:rPr lang="hr-HR" dirty="0">
                <a:latin typeface="Bell MT" pitchFamily="18" charset="0"/>
                <a:sym typeface="Wingdings" pitchFamily="2" charset="2"/>
              </a:rPr>
              <a:t> rezultati provjere vrijede u svim srednjim školama)</a:t>
            </a:r>
          </a:p>
          <a:p>
            <a:pPr algn="just"/>
            <a:r>
              <a:rPr lang="hr-HR" b="1" dirty="0">
                <a:latin typeface="Bell MT" pitchFamily="18" charset="0"/>
                <a:sym typeface="Wingdings" pitchFamily="2" charset="2"/>
              </a:rPr>
              <a:t>Provjera znanja za upis u međunarodne programe</a:t>
            </a:r>
            <a:r>
              <a:rPr lang="hr-HR" dirty="0">
                <a:latin typeface="Bell MT" pitchFamily="18" charset="0"/>
                <a:sym typeface="Wingdings" pitchFamily="2" charset="2"/>
              </a:rPr>
              <a:t> </a:t>
            </a:r>
            <a:r>
              <a:rPr lang="hr-HR" b="1" dirty="0">
                <a:latin typeface="Bell MT" pitchFamily="18" charset="0"/>
                <a:sym typeface="Wingdings" pitchFamily="2" charset="2"/>
              </a:rPr>
              <a:t>obrazovanja</a:t>
            </a:r>
            <a:r>
              <a:rPr lang="hr-HR" dirty="0">
                <a:latin typeface="Bell MT" pitchFamily="18" charset="0"/>
                <a:sym typeface="Wingdings" pitchFamily="2" charset="2"/>
              </a:rPr>
              <a:t> (propisuje i provodi škola)</a:t>
            </a:r>
          </a:p>
          <a:p>
            <a:pPr algn="just"/>
            <a:r>
              <a:rPr lang="hr-HR" b="1" dirty="0">
                <a:latin typeface="Bell MT" pitchFamily="18" charset="0"/>
                <a:sym typeface="Wingdings" pitchFamily="2" charset="2"/>
              </a:rPr>
              <a:t>Provedba dodatnih provjera sklonosti i sposobnosti  </a:t>
            </a:r>
            <a:r>
              <a:rPr lang="hr-HR" dirty="0">
                <a:latin typeface="Bell MT" pitchFamily="18" charset="0"/>
                <a:sym typeface="Wingdings" pitchFamily="2" charset="2"/>
              </a:rPr>
              <a:t>(programi obrazovanja koji zahtijevaju određena tjelesna, glasovna i slične sposobnosti i spretnosti)</a:t>
            </a:r>
          </a:p>
          <a:p>
            <a:pPr algn="just"/>
            <a:r>
              <a:rPr lang="hr-HR" b="1" dirty="0">
                <a:latin typeface="Bell MT" pitchFamily="18" charset="0"/>
                <a:sym typeface="Wingdings" pitchFamily="2" charset="2"/>
              </a:rPr>
              <a:t>Provjera darovitosti za upis u umjetničke škole </a:t>
            </a:r>
            <a:r>
              <a:rPr lang="hr-HR" dirty="0">
                <a:latin typeface="Bell MT" pitchFamily="18" charset="0"/>
                <a:sym typeface="Wingdings" pitchFamily="2" charset="2"/>
              </a:rPr>
              <a:t>(likovne, glazbene i plesne škole)</a:t>
            </a:r>
          </a:p>
          <a:p>
            <a:pPr algn="just"/>
            <a:r>
              <a:rPr lang="hr-HR" b="1" dirty="0">
                <a:latin typeface="Bell MT" pitchFamily="18" charset="0"/>
                <a:sym typeface="Wingdings" pitchFamily="2" charset="2"/>
              </a:rPr>
              <a:t>Provjera posebnih znanja </a:t>
            </a:r>
            <a:r>
              <a:rPr lang="hr-HR" dirty="0">
                <a:latin typeface="Bell MT" pitchFamily="18" charset="0"/>
                <a:sym typeface="Wingdings" pitchFamily="2" charset="2"/>
              </a:rPr>
              <a:t>(provjera znanja iz nastavnih predmeta posebno važnih za upis u pojedini obrazovni program  nije eliminacijska, moguće ostvariti do 5 bodova)</a:t>
            </a:r>
            <a:endParaRPr lang="hr-HR" dirty="0">
              <a:latin typeface="Bell MT" pitchFamily="18" charset="0"/>
            </a:endParaRPr>
          </a:p>
        </p:txBody>
      </p:sp>
    </p:spTree>
    <p:extLst>
      <p:ext uri="{BB962C8B-B14F-4D97-AF65-F5344CB8AC3E}">
        <p14:creationId xmlns:p14="http://schemas.microsoft.com/office/powerpoint/2010/main" val="717293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764704"/>
            <a:ext cx="8229600" cy="650336"/>
          </a:xfrm>
        </p:spPr>
        <p:txBody>
          <a:bodyPr>
            <a:normAutofit fontScale="90000"/>
          </a:bodyPr>
          <a:lstStyle/>
          <a:p>
            <a:pPr algn="ctr"/>
            <a:r>
              <a:rPr lang="hr-HR" sz="4000" b="1" dirty="0">
                <a:latin typeface="Bell MT" pitchFamily="18" charset="0"/>
              </a:rPr>
              <a:t>Bodovanje posebnog elementa</a:t>
            </a:r>
          </a:p>
        </p:txBody>
      </p:sp>
      <p:sp>
        <p:nvSpPr>
          <p:cNvPr id="3" name="Rezervirano mjesto sadržaja 2"/>
          <p:cNvSpPr>
            <a:spLocks noGrp="1"/>
          </p:cNvSpPr>
          <p:nvPr>
            <p:ph idx="1"/>
          </p:nvPr>
        </p:nvSpPr>
        <p:spPr>
          <a:xfrm>
            <a:off x="457200" y="1628800"/>
            <a:ext cx="8229600" cy="4896544"/>
          </a:xfrm>
        </p:spPr>
        <p:txBody>
          <a:bodyPr>
            <a:normAutofit fontScale="92500" lnSpcReduction="10000"/>
          </a:bodyPr>
          <a:lstStyle/>
          <a:p>
            <a:pPr algn="just"/>
            <a:r>
              <a:rPr lang="hr-HR" b="1" u="sng" dirty="0">
                <a:latin typeface="Bell MT" pitchFamily="18" charset="0"/>
              </a:rPr>
              <a:t>Kandidat sa zdravstvenim teškoćama </a:t>
            </a:r>
            <a:r>
              <a:rPr lang="hr-HR" dirty="0">
                <a:latin typeface="Bell MT" pitchFamily="18" charset="0"/>
                <a:sym typeface="Wingdings" pitchFamily="2" charset="2"/>
              </a:rPr>
              <a:t> dodaje mu se jedan dodatni bod za programe obrazovanja za koje posjeduje stručno mišljenje Službe za profesionalno usmjeravanje HZZ</a:t>
            </a:r>
          </a:p>
          <a:p>
            <a:pPr algn="just"/>
            <a:r>
              <a:rPr lang="hr-HR" b="1" u="sng" dirty="0">
                <a:latin typeface="Bell MT" pitchFamily="18" charset="0"/>
                <a:sym typeface="Wingdings" pitchFamily="2" charset="2"/>
              </a:rPr>
              <a:t>Kandidat koji živi u otežanim uvjetima izazvanim ekonomskim, socijalnim i odgojnim čimbenicima</a:t>
            </a:r>
            <a:r>
              <a:rPr lang="hr-HR" dirty="0">
                <a:latin typeface="Bell MT" pitchFamily="18" charset="0"/>
                <a:sym typeface="Wingdings" pitchFamily="2" charset="2"/>
              </a:rPr>
              <a:t>  dodaje mu se jedan dodatni bod na temelju dokumenata kojim dokazuje obrazovanje u otežanim uvjetima:</a:t>
            </a:r>
          </a:p>
          <a:p>
            <a:pPr lvl="1" algn="just"/>
            <a:r>
              <a:rPr lang="hr-HR" dirty="0">
                <a:latin typeface="Bell MT" pitchFamily="18" charset="0"/>
                <a:sym typeface="Wingdings" pitchFamily="2" charset="2"/>
              </a:rPr>
              <a:t>liječnička potvrda o dugotrajnoj težoj bolesti roditelja; potvrda nadležnog područnog ureda HZZ-a o dugotrajnoj nezaposlenosti oba roditelja; potvrda o korištenju socijalne pomoći (rješenje) centra za socijalnu skrb o pravu samohranog roditelja u statusu soc. skrbi; potvrdu nadležnog centra da je kandidat dijete bez roditelja ili odgovarajuće roditeljske skrbi</a:t>
            </a:r>
          </a:p>
          <a:p>
            <a:pPr lvl="1" algn="just"/>
            <a:r>
              <a:rPr lang="hr-HR" dirty="0">
                <a:latin typeface="Bell MT" pitchFamily="18" charset="0"/>
                <a:sym typeface="Wingdings" pitchFamily="2" charset="2"/>
              </a:rPr>
              <a:t>podatke iz matice umrlih u Matici umrlih provjerava škola</a:t>
            </a:r>
            <a:endParaRPr lang="hr-HR" dirty="0">
              <a:latin typeface="Bell MT" pitchFamily="18" charset="0"/>
            </a:endParaRPr>
          </a:p>
        </p:txBody>
      </p:sp>
    </p:spTree>
    <p:extLst>
      <p:ext uri="{BB962C8B-B14F-4D97-AF65-F5344CB8AC3E}">
        <p14:creationId xmlns:p14="http://schemas.microsoft.com/office/powerpoint/2010/main" val="4062701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1484784"/>
            <a:ext cx="8229600" cy="4839816"/>
          </a:xfrm>
        </p:spPr>
        <p:txBody>
          <a:bodyPr/>
          <a:lstStyle/>
          <a:p>
            <a:pPr algn="just"/>
            <a:r>
              <a:rPr lang="hr-HR" b="1" u="sng" dirty="0"/>
              <a:t>Kandidat koji je pripadnik romske nacionalne manjine </a:t>
            </a:r>
            <a:r>
              <a:rPr lang="hr-HR" dirty="0">
                <a:sym typeface="Wingdings" pitchFamily="2" charset="2"/>
              </a:rPr>
              <a:t> dodaju mu se dva dodatna boda na temelju preporuke Vijeća romske nacionalne manjine odnosno registrirane romske udruge</a:t>
            </a:r>
          </a:p>
          <a:p>
            <a:endParaRPr lang="hr-HR" dirty="0">
              <a:sym typeface="Wingdings" pitchFamily="2" charset="2"/>
            </a:endParaRPr>
          </a:p>
          <a:p>
            <a:endParaRPr lang="hr-HR" dirty="0">
              <a:sym typeface="Wingdings" pitchFamily="2" charset="2"/>
            </a:endParaRPr>
          </a:p>
          <a:p>
            <a:pPr algn="just"/>
            <a:r>
              <a:rPr lang="hr-HR" b="1" dirty="0">
                <a:solidFill>
                  <a:srgbClr val="FF0000"/>
                </a:solidFill>
                <a:sym typeface="Wingdings" pitchFamily="2" charset="2"/>
              </a:rPr>
              <a:t>Cjelokupnu dokumentaciju potrebno je dostaviti razredniku do roka navedenog u Odluci o upisu (13. 7. 2020.)</a:t>
            </a:r>
            <a:endParaRPr lang="hr-HR" b="1" dirty="0">
              <a:solidFill>
                <a:srgbClr val="FF0000"/>
              </a:solidFill>
            </a:endParaRPr>
          </a:p>
        </p:txBody>
      </p:sp>
    </p:spTree>
    <p:extLst>
      <p:ext uri="{BB962C8B-B14F-4D97-AF65-F5344CB8AC3E}">
        <p14:creationId xmlns:p14="http://schemas.microsoft.com/office/powerpoint/2010/main" val="3695830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836712"/>
            <a:ext cx="8229600" cy="722344"/>
          </a:xfrm>
        </p:spPr>
        <p:txBody>
          <a:bodyPr>
            <a:normAutofit/>
          </a:bodyPr>
          <a:lstStyle/>
          <a:p>
            <a:pPr algn="ctr"/>
            <a:r>
              <a:rPr lang="hr-HR" sz="3800" b="1" dirty="0">
                <a:latin typeface="Bell MT" pitchFamily="18" charset="0"/>
              </a:rPr>
              <a:t>MINIMALNI BODOVNI PRAG</a:t>
            </a:r>
          </a:p>
        </p:txBody>
      </p:sp>
      <p:sp>
        <p:nvSpPr>
          <p:cNvPr id="3" name="Rezervirano mjesto sadržaja 2"/>
          <p:cNvSpPr>
            <a:spLocks noGrp="1"/>
          </p:cNvSpPr>
          <p:nvPr>
            <p:ph idx="1"/>
          </p:nvPr>
        </p:nvSpPr>
        <p:spPr>
          <a:xfrm>
            <a:off x="467544" y="1772816"/>
            <a:ext cx="8229600" cy="4389120"/>
          </a:xfrm>
        </p:spPr>
        <p:txBody>
          <a:bodyPr/>
          <a:lstStyle/>
          <a:p>
            <a:pPr algn="just"/>
            <a:r>
              <a:rPr lang="hr-HR" dirty="0">
                <a:latin typeface="Bell MT" pitchFamily="18" charset="0"/>
              </a:rPr>
              <a:t>Za programe obrazovanja u trajanju od najmanje četiri godine, škola može utvrditi </a:t>
            </a:r>
            <a:r>
              <a:rPr lang="hr-HR" b="1" u="sng" dirty="0">
                <a:latin typeface="Bell MT" pitchFamily="18" charset="0"/>
              </a:rPr>
              <a:t>minimalni bodovni prag </a:t>
            </a:r>
            <a:r>
              <a:rPr lang="hr-HR" dirty="0">
                <a:latin typeface="Bell MT" pitchFamily="18" charset="0"/>
              </a:rPr>
              <a:t>potreban za prijavu kandidata za upis </a:t>
            </a:r>
          </a:p>
          <a:p>
            <a:pPr lvl="1" algn="just"/>
            <a:r>
              <a:rPr lang="hr-HR" dirty="0">
                <a:latin typeface="Bell MT" pitchFamily="18" charset="0"/>
              </a:rPr>
              <a:t>primjenjuje se tijekom cijelog upisnog roka (ljetni, jesenski i naknadni)</a:t>
            </a:r>
          </a:p>
          <a:p>
            <a:pPr lvl="1" algn="just"/>
            <a:r>
              <a:rPr lang="hr-HR" dirty="0">
                <a:latin typeface="Bell MT" pitchFamily="18" charset="0"/>
              </a:rPr>
              <a:t>isključivo bodovi na temelju zajedničkog elementa vrednovanja</a:t>
            </a:r>
          </a:p>
          <a:p>
            <a:pPr algn="just"/>
            <a:r>
              <a:rPr lang="hr-HR" dirty="0">
                <a:latin typeface="Bell MT" pitchFamily="18" charset="0"/>
              </a:rPr>
              <a:t>Za programe obrazovanja za stjecanje strukovne kvalifikacije u trajanju od tri godine (ili manje od tri godine) ne utvrđuju se minimalni brojevi bodova </a:t>
            </a:r>
          </a:p>
        </p:txBody>
      </p:sp>
    </p:spTree>
    <p:extLst>
      <p:ext uri="{BB962C8B-B14F-4D97-AF65-F5344CB8AC3E}">
        <p14:creationId xmlns:p14="http://schemas.microsoft.com/office/powerpoint/2010/main" val="7793481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7DE967-D222-4913-A315-36B031911F48}"/>
              </a:ext>
            </a:extLst>
          </p:cNvPr>
          <p:cNvSpPr>
            <a:spLocks noGrp="1"/>
          </p:cNvSpPr>
          <p:nvPr>
            <p:ph type="title"/>
          </p:nvPr>
        </p:nvSpPr>
        <p:spPr/>
        <p:txBody>
          <a:bodyPr>
            <a:noAutofit/>
          </a:bodyPr>
          <a:lstStyle/>
          <a:p>
            <a:r>
              <a:rPr lang="hr-HR" sz="3600" b="1" dirty="0">
                <a:latin typeface="Bell MT" panose="02020503060305020303" pitchFamily="18" charset="0"/>
              </a:rPr>
              <a:t>KANDIDATI S TEŠKOĆAMA U RAZVOJU</a:t>
            </a:r>
          </a:p>
        </p:txBody>
      </p:sp>
      <p:sp>
        <p:nvSpPr>
          <p:cNvPr id="3" name="Content Placeholder 2">
            <a:extLst>
              <a:ext uri="{FF2B5EF4-FFF2-40B4-BE49-F238E27FC236}">
                <a16:creationId xmlns:a16="http://schemas.microsoft.com/office/drawing/2014/main" xmlns="" id="{A64DDE5D-D5CD-4AD7-AD1D-1FB503D2F462}"/>
              </a:ext>
            </a:extLst>
          </p:cNvPr>
          <p:cNvSpPr>
            <a:spLocks noGrp="1"/>
          </p:cNvSpPr>
          <p:nvPr>
            <p:ph idx="1"/>
          </p:nvPr>
        </p:nvSpPr>
        <p:spPr/>
        <p:txBody>
          <a:bodyPr>
            <a:normAutofit/>
          </a:bodyPr>
          <a:lstStyle/>
          <a:p>
            <a:pPr marL="0" indent="0" algn="just">
              <a:buNone/>
            </a:pPr>
            <a:r>
              <a:rPr lang="hr-HR" sz="2400" b="1" dirty="0"/>
              <a:t>=kandidat koji je osnovnu školu završio prema rješenju ureda državne uprave u županiji o primjerenom programu obrazovanja</a:t>
            </a:r>
          </a:p>
          <a:p>
            <a:pPr algn="just"/>
            <a:r>
              <a:rPr lang="hr-HR" dirty="0"/>
              <a:t>Rangiraju se na zasebnim ljestvicama poretka u programima obrazovanja za koje posjeduju stručno mišljenje službe za profesionalno usmjeravanje HZZ-a</a:t>
            </a:r>
          </a:p>
          <a:p>
            <a:pPr algn="just"/>
            <a:r>
              <a:rPr lang="hr-HR" dirty="0"/>
              <a:t>Moraju zadovoljiti na ispitu sposobnosti i darovitosti (u školama u kojima je to uvjet za upis)</a:t>
            </a:r>
          </a:p>
          <a:p>
            <a:pPr algn="just"/>
            <a:r>
              <a:rPr lang="hr-HR" dirty="0"/>
              <a:t>Prijavljuju se u županijski upravni odjel te iskazuju svoj odabir programa koje žele upisati (</a:t>
            </a:r>
            <a:r>
              <a:rPr lang="hr-HR" b="1" dirty="0">
                <a:solidFill>
                  <a:srgbClr val="FF0000"/>
                </a:solidFill>
              </a:rPr>
              <a:t>8.–26. 6. 2020.</a:t>
            </a:r>
            <a:r>
              <a:rPr lang="hr-HR" dirty="0"/>
              <a:t>)</a:t>
            </a:r>
          </a:p>
        </p:txBody>
      </p:sp>
    </p:spTree>
    <p:extLst>
      <p:ext uri="{BB962C8B-B14F-4D97-AF65-F5344CB8AC3E}">
        <p14:creationId xmlns:p14="http://schemas.microsoft.com/office/powerpoint/2010/main" val="27363822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836712"/>
            <a:ext cx="8229600" cy="1143000"/>
          </a:xfrm>
        </p:spPr>
        <p:txBody>
          <a:bodyPr>
            <a:noAutofit/>
          </a:bodyPr>
          <a:lstStyle/>
          <a:p>
            <a:r>
              <a:rPr lang="hr-HR" sz="3600" b="1" dirty="0">
                <a:latin typeface="Bell MT" pitchFamily="18" charset="0"/>
              </a:rPr>
              <a:t>Odluka o upisu učenika u I. razred SŠ u školskoj godini 2020./2021.</a:t>
            </a:r>
          </a:p>
        </p:txBody>
      </p:sp>
      <p:sp>
        <p:nvSpPr>
          <p:cNvPr id="3" name="Rezervirano mjesto sadržaja 2"/>
          <p:cNvSpPr>
            <a:spLocks noGrp="1"/>
          </p:cNvSpPr>
          <p:nvPr>
            <p:ph idx="1"/>
          </p:nvPr>
        </p:nvSpPr>
        <p:spPr>
          <a:xfrm>
            <a:off x="467544" y="2492896"/>
            <a:ext cx="8229600" cy="3365728"/>
          </a:xfrm>
        </p:spPr>
        <p:txBody>
          <a:bodyPr/>
          <a:lstStyle/>
          <a:p>
            <a:pPr algn="just"/>
            <a:r>
              <a:rPr lang="hr-HR" dirty="0">
                <a:latin typeface="Bell MT" pitchFamily="18" charset="0"/>
              </a:rPr>
              <a:t>Broj upisnih mjesta: 47 445 (u 2 210 RO)</a:t>
            </a:r>
          </a:p>
          <a:p>
            <a:pPr algn="just"/>
            <a:endParaRPr lang="hr-HR" dirty="0">
              <a:latin typeface="Bell MT" pitchFamily="18" charset="0"/>
            </a:endParaRPr>
          </a:p>
          <a:p>
            <a:pPr algn="just"/>
            <a:r>
              <a:rPr lang="hr-HR" dirty="0">
                <a:latin typeface="Bell MT" pitchFamily="18" charset="0"/>
              </a:rPr>
              <a:t>NATJEČAJ ZA UPIS UČENIKA </a:t>
            </a:r>
            <a:r>
              <a:rPr lang="hr-HR" dirty="0">
                <a:latin typeface="Bell MT" pitchFamily="18" charset="0"/>
                <a:sym typeface="Wingdings" pitchFamily="2" charset="2"/>
              </a:rPr>
              <a:t> objavljuje srednja škola do </a:t>
            </a:r>
            <a:r>
              <a:rPr lang="hr-HR" b="1" dirty="0">
                <a:solidFill>
                  <a:srgbClr val="FF0000"/>
                </a:solidFill>
                <a:latin typeface="Bell MT" pitchFamily="18" charset="0"/>
                <a:sym typeface="Wingdings" pitchFamily="2" charset="2"/>
              </a:rPr>
              <a:t>30. lipnja 2020. </a:t>
            </a:r>
            <a:r>
              <a:rPr lang="hr-HR" dirty="0">
                <a:latin typeface="Bell MT" pitchFamily="18" charset="0"/>
                <a:sym typeface="Wingdings" pitchFamily="2" charset="2"/>
              </a:rPr>
              <a:t>(dostupan na mrežnim stranicama i oglasnim pločama škole), a on sadrži sve uvjete za upis i nastavak obrazovanja u pojedinom obrazovnom programu </a:t>
            </a:r>
            <a:endParaRPr lang="hr-HR" dirty="0">
              <a:latin typeface="Bell MT" pitchFamily="18" charset="0"/>
            </a:endParaRPr>
          </a:p>
          <a:p>
            <a:endParaRPr lang="hr-HR" dirty="0"/>
          </a:p>
        </p:txBody>
      </p:sp>
    </p:spTree>
    <p:extLst>
      <p:ext uri="{BB962C8B-B14F-4D97-AF65-F5344CB8AC3E}">
        <p14:creationId xmlns:p14="http://schemas.microsoft.com/office/powerpoint/2010/main" val="189629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764704"/>
            <a:ext cx="9144000" cy="854968"/>
          </a:xfrm>
          <a:solidFill>
            <a:schemeClr val="bg1"/>
          </a:solidFill>
        </p:spPr>
        <p:txBody>
          <a:bodyPr>
            <a:normAutofit/>
          </a:bodyPr>
          <a:lstStyle/>
          <a:p>
            <a:pPr algn="ctr"/>
            <a:r>
              <a:rPr lang="hr-HR" sz="4400" b="1" dirty="0">
                <a:latin typeface="Bell MT" pitchFamily="18" charset="0"/>
              </a:rPr>
              <a:t>LJETNI UPISNI ROK</a:t>
            </a:r>
          </a:p>
        </p:txBody>
      </p:sp>
      <p:graphicFrame>
        <p:nvGraphicFramePr>
          <p:cNvPr id="4" name="Rezervirano mjesto sadržaja 3"/>
          <p:cNvGraphicFramePr>
            <a:graphicFrameLocks noGrp="1"/>
          </p:cNvGraphicFramePr>
          <p:nvPr>
            <p:ph idx="1"/>
            <p:extLst>
              <p:ext uri="{D42A27DB-BD31-4B8C-83A1-F6EECF244321}">
                <p14:modId xmlns:p14="http://schemas.microsoft.com/office/powerpoint/2010/main" val="1252727076"/>
              </p:ext>
            </p:extLst>
          </p:nvPr>
        </p:nvGraphicFramePr>
        <p:xfrm>
          <a:off x="395536" y="2348880"/>
          <a:ext cx="8280920" cy="2743200"/>
        </p:xfrm>
        <a:graphic>
          <a:graphicData uri="http://schemas.openxmlformats.org/drawingml/2006/table">
            <a:tbl>
              <a:tblPr firstRow="1" bandRow="1">
                <a:tableStyleId>{6E25E649-3F16-4E02-A733-19D2CDBF48F0}</a:tableStyleId>
              </a:tblPr>
              <a:tblGrid>
                <a:gridCol w="5760641">
                  <a:extLst>
                    <a:ext uri="{9D8B030D-6E8A-4147-A177-3AD203B41FA5}">
                      <a16:colId xmlns:a16="http://schemas.microsoft.com/office/drawing/2014/main" xmlns="" val="20000"/>
                    </a:ext>
                  </a:extLst>
                </a:gridCol>
                <a:gridCol w="2520279">
                  <a:extLst>
                    <a:ext uri="{9D8B030D-6E8A-4147-A177-3AD203B41FA5}">
                      <a16:colId xmlns:a16="http://schemas.microsoft.com/office/drawing/2014/main" xmlns="" val="20001"/>
                    </a:ext>
                  </a:extLst>
                </a:gridCol>
              </a:tblGrid>
              <a:tr h="336957">
                <a:tc>
                  <a:txBody>
                    <a:bodyPr/>
                    <a:lstStyle/>
                    <a:p>
                      <a:r>
                        <a:rPr lang="hr-HR" dirty="0"/>
                        <a:t>Kandidati s teškoćama u razvoju</a:t>
                      </a:r>
                    </a:p>
                  </a:txBody>
                  <a:tcPr/>
                </a:tc>
                <a:tc>
                  <a:txBody>
                    <a:bodyPr/>
                    <a:lstStyle/>
                    <a:p>
                      <a:endParaRPr lang="hr-HR" dirty="0"/>
                    </a:p>
                  </a:txBody>
                  <a:tcPr/>
                </a:tc>
                <a:extLst>
                  <a:ext uri="{0D108BD9-81ED-4DB2-BD59-A6C34878D82A}">
                    <a16:rowId xmlns:a16="http://schemas.microsoft.com/office/drawing/2014/main" xmlns="" val="10000"/>
                  </a:ext>
                </a:extLst>
              </a:tr>
              <a:tr h="336957">
                <a:tc>
                  <a:txBody>
                    <a:bodyPr/>
                    <a:lstStyle/>
                    <a:p>
                      <a:r>
                        <a:rPr lang="hr-HR" dirty="0"/>
                        <a:t>Prijava u</a:t>
                      </a:r>
                      <a:r>
                        <a:rPr lang="hr-HR" baseline="0" dirty="0"/>
                        <a:t> županijskom upravnom odjelu i odabir obrazovnih programa</a:t>
                      </a:r>
                      <a:endParaRPr lang="hr-HR" dirty="0"/>
                    </a:p>
                  </a:txBody>
                  <a:tcPr/>
                </a:tc>
                <a:tc>
                  <a:txBody>
                    <a:bodyPr/>
                    <a:lstStyle/>
                    <a:p>
                      <a:pPr algn="ctr"/>
                      <a:r>
                        <a:rPr lang="hr-HR" dirty="0"/>
                        <a:t>8. 6. -26. 6. 2020.</a:t>
                      </a:r>
                    </a:p>
                  </a:txBody>
                  <a:tcPr/>
                </a:tc>
                <a:extLst>
                  <a:ext uri="{0D108BD9-81ED-4DB2-BD59-A6C34878D82A}">
                    <a16:rowId xmlns:a16="http://schemas.microsoft.com/office/drawing/2014/main" xmlns="" val="10001"/>
                  </a:ext>
                </a:extLst>
              </a:tr>
              <a:tr h="589675">
                <a:tc>
                  <a:txBody>
                    <a:bodyPr/>
                    <a:lstStyle/>
                    <a:p>
                      <a:r>
                        <a:rPr lang="hr-HR" dirty="0"/>
                        <a:t>Upisna</a:t>
                      </a:r>
                      <a:r>
                        <a:rPr lang="hr-HR" baseline="0" dirty="0"/>
                        <a:t> povjerenstva županijskih upravnih odjela unose navedene odabire u sustav </a:t>
                      </a:r>
                      <a:endParaRPr lang="hr-HR" dirty="0"/>
                    </a:p>
                  </a:txBody>
                  <a:tcPr/>
                </a:tc>
                <a:tc>
                  <a:txBody>
                    <a:bodyPr/>
                    <a:lstStyle/>
                    <a:p>
                      <a:pPr algn="ctr"/>
                      <a:r>
                        <a:rPr lang="hr-HR" dirty="0"/>
                        <a:t>8. 6. – 29. 6. 2020.</a:t>
                      </a:r>
                    </a:p>
                  </a:txBody>
                  <a:tcPr/>
                </a:tc>
                <a:extLst>
                  <a:ext uri="{0D108BD9-81ED-4DB2-BD59-A6C34878D82A}">
                    <a16:rowId xmlns:a16="http://schemas.microsoft.com/office/drawing/2014/main" xmlns="" val="10002"/>
                  </a:ext>
                </a:extLst>
              </a:tr>
              <a:tr h="336957">
                <a:tc>
                  <a:txBody>
                    <a:bodyPr/>
                    <a:lstStyle/>
                    <a:p>
                      <a:r>
                        <a:rPr lang="hr-HR" dirty="0"/>
                        <a:t>Zatvaranje mogućnosti unosa odabira kandidata</a:t>
                      </a:r>
                    </a:p>
                  </a:txBody>
                  <a:tcPr/>
                </a:tc>
                <a:tc>
                  <a:txBody>
                    <a:bodyPr/>
                    <a:lstStyle/>
                    <a:p>
                      <a:pPr algn="ctr"/>
                      <a:r>
                        <a:rPr lang="hr-HR" dirty="0"/>
                        <a:t>29. 6. 2020.</a:t>
                      </a:r>
                    </a:p>
                  </a:txBody>
                  <a:tcPr/>
                </a:tc>
                <a:extLst>
                  <a:ext uri="{0D108BD9-81ED-4DB2-BD59-A6C34878D82A}">
                    <a16:rowId xmlns:a16="http://schemas.microsoft.com/office/drawing/2014/main" xmlns="" val="10003"/>
                  </a:ext>
                </a:extLst>
              </a:tr>
              <a:tr h="336957">
                <a:tc>
                  <a:txBody>
                    <a:bodyPr/>
                    <a:lstStyle/>
                    <a:p>
                      <a:r>
                        <a:rPr lang="hr-HR" dirty="0"/>
                        <a:t>Provođenje dodatnih provjera i unos rezultata</a:t>
                      </a:r>
                    </a:p>
                  </a:txBody>
                  <a:tcPr/>
                </a:tc>
                <a:tc>
                  <a:txBody>
                    <a:bodyPr/>
                    <a:lstStyle/>
                    <a:p>
                      <a:pPr algn="ctr"/>
                      <a:r>
                        <a:rPr lang="hr-HR" dirty="0"/>
                        <a:t>1. – 2. 7. 2020.</a:t>
                      </a:r>
                    </a:p>
                  </a:txBody>
                  <a:tcPr/>
                </a:tc>
                <a:extLst>
                  <a:ext uri="{0D108BD9-81ED-4DB2-BD59-A6C34878D82A}">
                    <a16:rowId xmlns:a16="http://schemas.microsoft.com/office/drawing/2014/main" xmlns="" val="10004"/>
                  </a:ext>
                </a:extLst>
              </a:tr>
              <a:tr h="336957">
                <a:tc>
                  <a:txBody>
                    <a:bodyPr/>
                    <a:lstStyle/>
                    <a:p>
                      <a:r>
                        <a:rPr lang="hr-HR" dirty="0"/>
                        <a:t>Rangiranje sukladno listama prioriteta</a:t>
                      </a:r>
                    </a:p>
                  </a:txBody>
                  <a:tcPr/>
                </a:tc>
                <a:tc>
                  <a:txBody>
                    <a:bodyPr/>
                    <a:lstStyle/>
                    <a:p>
                      <a:pPr algn="ctr"/>
                      <a:r>
                        <a:rPr lang="hr-HR" dirty="0"/>
                        <a:t>3. 7. 2020.</a:t>
                      </a: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146526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188640"/>
            <a:ext cx="9144000" cy="854968"/>
          </a:xfrm>
          <a:solidFill>
            <a:schemeClr val="bg1"/>
          </a:solidFill>
        </p:spPr>
        <p:txBody>
          <a:bodyPr>
            <a:normAutofit/>
          </a:bodyPr>
          <a:lstStyle/>
          <a:p>
            <a:pPr algn="ctr"/>
            <a:r>
              <a:rPr lang="hr-HR" sz="4400" b="1" dirty="0">
                <a:latin typeface="Bell MT" pitchFamily="18" charset="0"/>
              </a:rPr>
              <a:t>LJETNI UPISNI ROK</a:t>
            </a:r>
          </a:p>
        </p:txBody>
      </p:sp>
      <p:graphicFrame>
        <p:nvGraphicFramePr>
          <p:cNvPr id="4" name="Rezervirano mjesto sadržaja 3"/>
          <p:cNvGraphicFramePr>
            <a:graphicFrameLocks noGrp="1"/>
          </p:cNvGraphicFramePr>
          <p:nvPr>
            <p:ph idx="1"/>
            <p:extLst>
              <p:ext uri="{D42A27DB-BD31-4B8C-83A1-F6EECF244321}">
                <p14:modId xmlns:p14="http://schemas.microsoft.com/office/powerpoint/2010/main" val="2180430466"/>
              </p:ext>
            </p:extLst>
          </p:nvPr>
        </p:nvGraphicFramePr>
        <p:xfrm>
          <a:off x="395536" y="1196752"/>
          <a:ext cx="8280920" cy="5486400"/>
        </p:xfrm>
        <a:graphic>
          <a:graphicData uri="http://schemas.openxmlformats.org/drawingml/2006/table">
            <a:tbl>
              <a:tblPr firstRow="1" bandRow="1">
                <a:tableStyleId>{6E25E649-3F16-4E02-A733-19D2CDBF48F0}</a:tableStyleId>
              </a:tblPr>
              <a:tblGrid>
                <a:gridCol w="5760641">
                  <a:extLst>
                    <a:ext uri="{9D8B030D-6E8A-4147-A177-3AD203B41FA5}">
                      <a16:colId xmlns:a16="http://schemas.microsoft.com/office/drawing/2014/main" xmlns="" val="20000"/>
                    </a:ext>
                  </a:extLst>
                </a:gridCol>
                <a:gridCol w="2520279">
                  <a:extLst>
                    <a:ext uri="{9D8B030D-6E8A-4147-A177-3AD203B41FA5}">
                      <a16:colId xmlns:a16="http://schemas.microsoft.com/office/drawing/2014/main" xmlns="" val="20001"/>
                    </a:ext>
                  </a:extLst>
                </a:gridCol>
              </a:tblGrid>
              <a:tr h="336957">
                <a:tc>
                  <a:txBody>
                    <a:bodyPr/>
                    <a:lstStyle/>
                    <a:p>
                      <a:r>
                        <a:rPr lang="hr-HR" dirty="0"/>
                        <a:t>POČETAK</a:t>
                      </a:r>
                      <a:r>
                        <a:rPr lang="hr-HR" baseline="0" dirty="0"/>
                        <a:t> PRIJAVA U SUSTAV</a:t>
                      </a:r>
                      <a:endParaRPr lang="hr-HR" dirty="0"/>
                    </a:p>
                  </a:txBody>
                  <a:tcPr/>
                </a:tc>
                <a:tc>
                  <a:txBody>
                    <a:bodyPr/>
                    <a:lstStyle/>
                    <a:p>
                      <a:pPr algn="ctr"/>
                      <a:r>
                        <a:rPr lang="hr-HR" dirty="0"/>
                        <a:t>1. 6. 2020.</a:t>
                      </a:r>
                    </a:p>
                  </a:txBody>
                  <a:tcPr/>
                </a:tc>
                <a:extLst>
                  <a:ext uri="{0D108BD9-81ED-4DB2-BD59-A6C34878D82A}">
                    <a16:rowId xmlns:a16="http://schemas.microsoft.com/office/drawing/2014/main" xmlns="" val="10000"/>
                  </a:ext>
                </a:extLst>
              </a:tr>
              <a:tr h="336957">
                <a:tc>
                  <a:txBody>
                    <a:bodyPr/>
                    <a:lstStyle/>
                    <a:p>
                      <a:r>
                        <a:rPr lang="hr-HR" dirty="0"/>
                        <a:t>Početak prijava obrazovnih programa</a:t>
                      </a:r>
                    </a:p>
                  </a:txBody>
                  <a:tcPr/>
                </a:tc>
                <a:tc>
                  <a:txBody>
                    <a:bodyPr/>
                    <a:lstStyle/>
                    <a:p>
                      <a:pPr algn="ctr"/>
                      <a:r>
                        <a:rPr lang="hr-HR" dirty="0"/>
                        <a:t>8.</a:t>
                      </a:r>
                      <a:r>
                        <a:rPr lang="hr-HR" baseline="0" dirty="0"/>
                        <a:t> 7. 2020.</a:t>
                      </a:r>
                      <a:endParaRPr lang="hr-HR" dirty="0"/>
                    </a:p>
                  </a:txBody>
                  <a:tcPr/>
                </a:tc>
                <a:extLst>
                  <a:ext uri="{0D108BD9-81ED-4DB2-BD59-A6C34878D82A}">
                    <a16:rowId xmlns:a16="http://schemas.microsoft.com/office/drawing/2014/main" xmlns="" val="10001"/>
                  </a:ext>
                </a:extLst>
              </a:tr>
              <a:tr h="589675">
                <a:tc>
                  <a:txBody>
                    <a:bodyPr/>
                    <a:lstStyle/>
                    <a:p>
                      <a:r>
                        <a:rPr lang="hr-HR" dirty="0"/>
                        <a:t>Završetak prijava obrazovnih programa koji zahtijevaju dodatne provjere</a:t>
                      </a:r>
                    </a:p>
                  </a:txBody>
                  <a:tcPr/>
                </a:tc>
                <a:tc>
                  <a:txBody>
                    <a:bodyPr/>
                    <a:lstStyle/>
                    <a:p>
                      <a:pPr algn="ctr"/>
                      <a:r>
                        <a:rPr lang="hr-HR" dirty="0"/>
                        <a:t>12. 7. 2020.</a:t>
                      </a:r>
                    </a:p>
                  </a:txBody>
                  <a:tcPr/>
                </a:tc>
                <a:extLst>
                  <a:ext uri="{0D108BD9-81ED-4DB2-BD59-A6C34878D82A}">
                    <a16:rowId xmlns:a16="http://schemas.microsoft.com/office/drawing/2014/main" xmlns="" val="10002"/>
                  </a:ext>
                </a:extLst>
              </a:tr>
              <a:tr h="336957">
                <a:tc>
                  <a:txBody>
                    <a:bodyPr/>
                    <a:lstStyle/>
                    <a:p>
                      <a:r>
                        <a:rPr lang="hr-HR" dirty="0"/>
                        <a:t>Provođenje dodatnih ispita i provjera</a:t>
                      </a:r>
                    </a:p>
                  </a:txBody>
                  <a:tcPr/>
                </a:tc>
                <a:tc>
                  <a:txBody>
                    <a:bodyPr/>
                    <a:lstStyle/>
                    <a:p>
                      <a:pPr algn="ctr"/>
                      <a:r>
                        <a:rPr lang="hr-HR" dirty="0"/>
                        <a:t>13. -16. 7. 2020.</a:t>
                      </a:r>
                    </a:p>
                  </a:txBody>
                  <a:tcPr/>
                </a:tc>
                <a:extLst>
                  <a:ext uri="{0D108BD9-81ED-4DB2-BD59-A6C34878D82A}">
                    <a16:rowId xmlns:a16="http://schemas.microsoft.com/office/drawing/2014/main" xmlns="" val="10003"/>
                  </a:ext>
                </a:extLst>
              </a:tr>
              <a:tr h="336957">
                <a:tc>
                  <a:txBody>
                    <a:bodyPr/>
                    <a:lstStyle/>
                    <a:p>
                      <a:r>
                        <a:rPr lang="hr-HR" dirty="0"/>
                        <a:t>Rok za dostavu dokumentacije redovitih učenika </a:t>
                      </a:r>
                    </a:p>
                  </a:txBody>
                  <a:tcPr/>
                </a:tc>
                <a:tc>
                  <a:txBody>
                    <a:bodyPr/>
                    <a:lstStyle/>
                    <a:p>
                      <a:pPr algn="ctr"/>
                      <a:r>
                        <a:rPr lang="hr-HR" dirty="0"/>
                        <a:t>13. 7. 2020.</a:t>
                      </a:r>
                    </a:p>
                  </a:txBody>
                  <a:tcPr/>
                </a:tc>
                <a:extLst>
                  <a:ext uri="{0D108BD9-81ED-4DB2-BD59-A6C34878D82A}">
                    <a16:rowId xmlns:a16="http://schemas.microsoft.com/office/drawing/2014/main" xmlns="" val="10004"/>
                  </a:ext>
                </a:extLst>
              </a:tr>
              <a:tr h="336957">
                <a:tc>
                  <a:txBody>
                    <a:bodyPr/>
                    <a:lstStyle/>
                    <a:p>
                      <a:r>
                        <a:rPr lang="hr-HR" dirty="0"/>
                        <a:t>Unos</a:t>
                      </a:r>
                      <a:r>
                        <a:rPr lang="hr-HR" baseline="0" dirty="0"/>
                        <a:t> prigovora</a:t>
                      </a:r>
                      <a:endParaRPr lang="hr-HR" dirty="0"/>
                    </a:p>
                  </a:txBody>
                  <a:tcPr/>
                </a:tc>
                <a:tc>
                  <a:txBody>
                    <a:bodyPr/>
                    <a:lstStyle/>
                    <a:p>
                      <a:pPr algn="ctr"/>
                      <a:r>
                        <a:rPr lang="hr-HR" dirty="0"/>
                        <a:t>20. 7. 2020.</a:t>
                      </a:r>
                    </a:p>
                  </a:txBody>
                  <a:tcPr/>
                </a:tc>
                <a:extLst>
                  <a:ext uri="{0D108BD9-81ED-4DB2-BD59-A6C34878D82A}">
                    <a16:rowId xmlns:a16="http://schemas.microsoft.com/office/drawing/2014/main" xmlns="" val="10005"/>
                  </a:ext>
                </a:extLst>
              </a:tr>
              <a:tr h="336957">
                <a:tc>
                  <a:txBody>
                    <a:bodyPr/>
                    <a:lstStyle/>
                    <a:p>
                      <a:r>
                        <a:rPr lang="hr-HR" dirty="0"/>
                        <a:t>Brisanje s lista kandidata koji nisu zadovoljili preduvjete</a:t>
                      </a:r>
                    </a:p>
                  </a:txBody>
                  <a:tcPr/>
                </a:tc>
                <a:tc>
                  <a:txBody>
                    <a:bodyPr/>
                    <a:lstStyle/>
                    <a:p>
                      <a:pPr algn="ctr"/>
                      <a:r>
                        <a:rPr lang="hr-HR" dirty="0"/>
                        <a:t>21. 7. 2020.</a:t>
                      </a:r>
                    </a:p>
                  </a:txBody>
                  <a:tcPr/>
                </a:tc>
                <a:extLst>
                  <a:ext uri="{0D108BD9-81ED-4DB2-BD59-A6C34878D82A}">
                    <a16:rowId xmlns:a16="http://schemas.microsoft.com/office/drawing/2014/main" xmlns="" val="10006"/>
                  </a:ext>
                </a:extLst>
              </a:tr>
              <a:tr h="589675">
                <a:tc>
                  <a:txBody>
                    <a:bodyPr/>
                    <a:lstStyle/>
                    <a:p>
                      <a:r>
                        <a:rPr lang="hr-HR" dirty="0"/>
                        <a:t>Završetak prijava obrazovnih programa</a:t>
                      </a:r>
                    </a:p>
                    <a:p>
                      <a:r>
                        <a:rPr lang="hr-HR" dirty="0"/>
                        <a:t>Početak ispisa prijavnica</a:t>
                      </a:r>
                    </a:p>
                  </a:txBody>
                  <a:tcPr/>
                </a:tc>
                <a:tc>
                  <a:txBody>
                    <a:bodyPr/>
                    <a:lstStyle/>
                    <a:p>
                      <a:pPr algn="ctr"/>
                      <a:r>
                        <a:rPr lang="hr-HR" dirty="0"/>
                        <a:t>22. 7. 2020.</a:t>
                      </a:r>
                    </a:p>
                  </a:txBody>
                  <a:tcPr/>
                </a:tc>
                <a:extLst>
                  <a:ext uri="{0D108BD9-81ED-4DB2-BD59-A6C34878D82A}">
                    <a16:rowId xmlns:a16="http://schemas.microsoft.com/office/drawing/2014/main" xmlns="" val="10007"/>
                  </a:ext>
                </a:extLst>
              </a:tr>
              <a:tr h="589675">
                <a:tc>
                  <a:txBody>
                    <a:bodyPr/>
                    <a:lstStyle/>
                    <a:p>
                      <a:r>
                        <a:rPr lang="hr-HR" dirty="0"/>
                        <a:t>Krajnji rok za zaprimanje prijavnica</a:t>
                      </a:r>
                      <a:r>
                        <a:rPr lang="hr-HR" baseline="0" dirty="0"/>
                        <a:t> </a:t>
                      </a:r>
                    </a:p>
                    <a:p>
                      <a:r>
                        <a:rPr lang="hr-HR" baseline="0" dirty="0"/>
                        <a:t>Brisanje s lista kandidata koji nisu dostavili prijavnice</a:t>
                      </a:r>
                      <a:endParaRPr lang="hr-HR" dirty="0"/>
                    </a:p>
                  </a:txBody>
                  <a:tcPr/>
                </a:tc>
                <a:tc>
                  <a:txBody>
                    <a:bodyPr/>
                    <a:lstStyle/>
                    <a:p>
                      <a:pPr algn="ctr"/>
                      <a:r>
                        <a:rPr lang="hr-HR" dirty="0"/>
                        <a:t>24. 7. 2020.</a:t>
                      </a:r>
                    </a:p>
                  </a:txBody>
                  <a:tcPr/>
                </a:tc>
                <a:extLst>
                  <a:ext uri="{0D108BD9-81ED-4DB2-BD59-A6C34878D82A}">
                    <a16:rowId xmlns:a16="http://schemas.microsoft.com/office/drawing/2014/main" xmlns="" val="10008"/>
                  </a:ext>
                </a:extLst>
              </a:tr>
              <a:tr h="336957">
                <a:tc>
                  <a:txBody>
                    <a:bodyPr/>
                    <a:lstStyle/>
                    <a:p>
                      <a:r>
                        <a:rPr lang="hr-HR" dirty="0"/>
                        <a:t>Objava konačnih ljestvica poretka</a:t>
                      </a:r>
                    </a:p>
                  </a:txBody>
                  <a:tcPr/>
                </a:tc>
                <a:tc>
                  <a:txBody>
                    <a:bodyPr/>
                    <a:lstStyle/>
                    <a:p>
                      <a:pPr algn="ctr"/>
                      <a:r>
                        <a:rPr lang="hr-HR" dirty="0"/>
                        <a:t>25. 7. 2020.</a:t>
                      </a:r>
                    </a:p>
                  </a:txBody>
                  <a:tcPr/>
                </a:tc>
                <a:extLst>
                  <a:ext uri="{0D108BD9-81ED-4DB2-BD59-A6C34878D82A}">
                    <a16:rowId xmlns:a16="http://schemas.microsoft.com/office/drawing/2014/main" xmlns="" val="10009"/>
                  </a:ext>
                </a:extLst>
              </a:tr>
              <a:tr h="589675">
                <a:tc>
                  <a:txBody>
                    <a:bodyPr/>
                    <a:lstStyle/>
                    <a:p>
                      <a:r>
                        <a:rPr lang="hr-HR" dirty="0"/>
                        <a:t>Dostava UPISNICE u </a:t>
                      </a:r>
                      <a:r>
                        <a:rPr lang="hr-HR" dirty="0" err="1"/>
                        <a:t>SŠ</a:t>
                      </a:r>
                      <a:r>
                        <a:rPr lang="hr-HR" dirty="0"/>
                        <a:t> i ostalih potrebnih dokumenata</a:t>
                      </a:r>
                      <a:r>
                        <a:rPr lang="hr-HR" baseline="0" dirty="0"/>
                        <a:t> koji su uvjet za upis</a:t>
                      </a:r>
                      <a:endParaRPr lang="hr-HR" dirty="0"/>
                    </a:p>
                  </a:txBody>
                  <a:tcPr/>
                </a:tc>
                <a:tc>
                  <a:txBody>
                    <a:bodyPr/>
                    <a:lstStyle/>
                    <a:p>
                      <a:pPr algn="ctr"/>
                      <a:r>
                        <a:rPr lang="hr-HR" dirty="0"/>
                        <a:t>27. – 31. 7. 2020.</a:t>
                      </a:r>
                    </a:p>
                  </a:txBody>
                  <a:tcPr/>
                </a:tc>
                <a:extLst>
                  <a:ext uri="{0D108BD9-81ED-4DB2-BD59-A6C34878D82A}">
                    <a16:rowId xmlns:a16="http://schemas.microsoft.com/office/drawing/2014/main" xmlns="" val="10010"/>
                  </a:ext>
                </a:extLst>
              </a:tr>
              <a:tr h="336957">
                <a:tc>
                  <a:txBody>
                    <a:bodyPr/>
                    <a:lstStyle/>
                    <a:p>
                      <a:r>
                        <a:rPr lang="hr-HR" dirty="0"/>
                        <a:t>Službena objava slobodnih mjesta za jesenski</a:t>
                      </a:r>
                      <a:r>
                        <a:rPr lang="hr-HR" baseline="0" dirty="0"/>
                        <a:t> rok</a:t>
                      </a:r>
                      <a:endParaRPr lang="hr-HR" dirty="0"/>
                    </a:p>
                  </a:txBody>
                  <a:tcPr/>
                </a:tc>
                <a:tc>
                  <a:txBody>
                    <a:bodyPr/>
                    <a:lstStyle/>
                    <a:p>
                      <a:pPr algn="ctr"/>
                      <a:r>
                        <a:rPr lang="hr-HR" dirty="0"/>
                        <a:t>12. 8. 2020.</a:t>
                      </a:r>
                    </a:p>
                  </a:txBody>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26994439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764704"/>
            <a:ext cx="9144000" cy="854968"/>
          </a:xfrm>
          <a:solidFill>
            <a:schemeClr val="bg1"/>
          </a:solidFill>
        </p:spPr>
        <p:txBody>
          <a:bodyPr>
            <a:normAutofit/>
          </a:bodyPr>
          <a:lstStyle/>
          <a:p>
            <a:pPr algn="ctr"/>
            <a:r>
              <a:rPr lang="hr-HR" sz="4400" b="1" dirty="0">
                <a:latin typeface="Bell MT" pitchFamily="18" charset="0"/>
              </a:rPr>
              <a:t>JESENSKI UPISNI ROK</a:t>
            </a:r>
          </a:p>
        </p:txBody>
      </p:sp>
      <p:graphicFrame>
        <p:nvGraphicFramePr>
          <p:cNvPr id="4" name="Rezervirano mjesto sadržaja 3"/>
          <p:cNvGraphicFramePr>
            <a:graphicFrameLocks noGrp="1"/>
          </p:cNvGraphicFramePr>
          <p:nvPr>
            <p:ph idx="1"/>
            <p:extLst>
              <p:ext uri="{D42A27DB-BD31-4B8C-83A1-F6EECF244321}">
                <p14:modId xmlns:p14="http://schemas.microsoft.com/office/powerpoint/2010/main" val="2230273434"/>
              </p:ext>
            </p:extLst>
          </p:nvPr>
        </p:nvGraphicFramePr>
        <p:xfrm>
          <a:off x="395536" y="2348880"/>
          <a:ext cx="8280920" cy="2743200"/>
        </p:xfrm>
        <a:graphic>
          <a:graphicData uri="http://schemas.openxmlformats.org/drawingml/2006/table">
            <a:tbl>
              <a:tblPr firstRow="1" bandRow="1">
                <a:tableStyleId>{6E25E649-3F16-4E02-A733-19D2CDBF48F0}</a:tableStyleId>
              </a:tblPr>
              <a:tblGrid>
                <a:gridCol w="5760641">
                  <a:extLst>
                    <a:ext uri="{9D8B030D-6E8A-4147-A177-3AD203B41FA5}">
                      <a16:colId xmlns:a16="http://schemas.microsoft.com/office/drawing/2014/main" xmlns="" val="20000"/>
                    </a:ext>
                  </a:extLst>
                </a:gridCol>
                <a:gridCol w="2520279">
                  <a:extLst>
                    <a:ext uri="{9D8B030D-6E8A-4147-A177-3AD203B41FA5}">
                      <a16:colId xmlns:a16="http://schemas.microsoft.com/office/drawing/2014/main" xmlns="" val="20001"/>
                    </a:ext>
                  </a:extLst>
                </a:gridCol>
              </a:tblGrid>
              <a:tr h="336957">
                <a:tc>
                  <a:txBody>
                    <a:bodyPr/>
                    <a:lstStyle/>
                    <a:p>
                      <a:r>
                        <a:rPr lang="hr-HR" dirty="0"/>
                        <a:t>Kandidati s teškoćama u razvoju</a:t>
                      </a:r>
                    </a:p>
                  </a:txBody>
                  <a:tcPr/>
                </a:tc>
                <a:tc>
                  <a:txBody>
                    <a:bodyPr/>
                    <a:lstStyle/>
                    <a:p>
                      <a:endParaRPr lang="hr-HR" dirty="0"/>
                    </a:p>
                  </a:txBody>
                  <a:tcPr/>
                </a:tc>
                <a:extLst>
                  <a:ext uri="{0D108BD9-81ED-4DB2-BD59-A6C34878D82A}">
                    <a16:rowId xmlns:a16="http://schemas.microsoft.com/office/drawing/2014/main" xmlns="" val="10000"/>
                  </a:ext>
                </a:extLst>
              </a:tr>
              <a:tr h="336957">
                <a:tc>
                  <a:txBody>
                    <a:bodyPr/>
                    <a:lstStyle/>
                    <a:p>
                      <a:r>
                        <a:rPr lang="hr-HR" dirty="0"/>
                        <a:t>Prijava u</a:t>
                      </a:r>
                      <a:r>
                        <a:rPr lang="hr-HR" baseline="0" dirty="0"/>
                        <a:t> županijskom upravnom odjelu i odabir obrazovnih programa</a:t>
                      </a:r>
                      <a:endParaRPr lang="hr-HR" dirty="0"/>
                    </a:p>
                  </a:txBody>
                  <a:tcPr/>
                </a:tc>
                <a:tc>
                  <a:txBody>
                    <a:bodyPr/>
                    <a:lstStyle/>
                    <a:p>
                      <a:pPr algn="ctr"/>
                      <a:r>
                        <a:rPr lang="hr-HR" dirty="0"/>
                        <a:t>17. 8. -19. 8. 2020.</a:t>
                      </a:r>
                    </a:p>
                  </a:txBody>
                  <a:tcPr/>
                </a:tc>
                <a:extLst>
                  <a:ext uri="{0D108BD9-81ED-4DB2-BD59-A6C34878D82A}">
                    <a16:rowId xmlns:a16="http://schemas.microsoft.com/office/drawing/2014/main" xmlns="" val="10001"/>
                  </a:ext>
                </a:extLst>
              </a:tr>
              <a:tr h="589675">
                <a:tc>
                  <a:txBody>
                    <a:bodyPr/>
                    <a:lstStyle/>
                    <a:p>
                      <a:r>
                        <a:rPr lang="hr-HR" dirty="0"/>
                        <a:t>Upisna</a:t>
                      </a:r>
                      <a:r>
                        <a:rPr lang="hr-HR" baseline="0" dirty="0"/>
                        <a:t> povjerenstva županijskih upravnih odjela unose navedene odabire u sustav </a:t>
                      </a:r>
                      <a:endParaRPr lang="hr-HR" dirty="0"/>
                    </a:p>
                  </a:txBody>
                  <a:tcPr/>
                </a:tc>
                <a:tc>
                  <a:txBody>
                    <a:bodyPr/>
                    <a:lstStyle/>
                    <a:p>
                      <a:pPr algn="ctr"/>
                      <a:r>
                        <a:rPr lang="hr-HR" dirty="0"/>
                        <a:t>17. 8. – 19. 8. 2020.</a:t>
                      </a:r>
                    </a:p>
                  </a:txBody>
                  <a:tcPr/>
                </a:tc>
                <a:extLst>
                  <a:ext uri="{0D108BD9-81ED-4DB2-BD59-A6C34878D82A}">
                    <a16:rowId xmlns:a16="http://schemas.microsoft.com/office/drawing/2014/main" xmlns="" val="10002"/>
                  </a:ext>
                </a:extLst>
              </a:tr>
              <a:tr h="336957">
                <a:tc>
                  <a:txBody>
                    <a:bodyPr/>
                    <a:lstStyle/>
                    <a:p>
                      <a:r>
                        <a:rPr lang="hr-HR" dirty="0"/>
                        <a:t>Zatvaranje mogućnosti unosa odabira kandidata</a:t>
                      </a:r>
                    </a:p>
                  </a:txBody>
                  <a:tcPr/>
                </a:tc>
                <a:tc>
                  <a:txBody>
                    <a:bodyPr/>
                    <a:lstStyle/>
                    <a:p>
                      <a:pPr algn="ctr"/>
                      <a:r>
                        <a:rPr lang="hr-HR" dirty="0"/>
                        <a:t>19. 8. 2020.</a:t>
                      </a:r>
                    </a:p>
                  </a:txBody>
                  <a:tcPr/>
                </a:tc>
                <a:extLst>
                  <a:ext uri="{0D108BD9-81ED-4DB2-BD59-A6C34878D82A}">
                    <a16:rowId xmlns:a16="http://schemas.microsoft.com/office/drawing/2014/main" xmlns="" val="10003"/>
                  </a:ext>
                </a:extLst>
              </a:tr>
              <a:tr h="336957">
                <a:tc>
                  <a:txBody>
                    <a:bodyPr/>
                    <a:lstStyle/>
                    <a:p>
                      <a:r>
                        <a:rPr lang="hr-HR" dirty="0"/>
                        <a:t>Provođenje dodatnih provjera i unos rezultata</a:t>
                      </a:r>
                    </a:p>
                  </a:txBody>
                  <a:tcPr/>
                </a:tc>
                <a:tc>
                  <a:txBody>
                    <a:bodyPr/>
                    <a:lstStyle/>
                    <a:p>
                      <a:pPr algn="ctr"/>
                      <a:r>
                        <a:rPr lang="hr-HR" dirty="0"/>
                        <a:t>20. 8. 2020.</a:t>
                      </a:r>
                    </a:p>
                  </a:txBody>
                  <a:tcPr/>
                </a:tc>
                <a:extLst>
                  <a:ext uri="{0D108BD9-81ED-4DB2-BD59-A6C34878D82A}">
                    <a16:rowId xmlns:a16="http://schemas.microsoft.com/office/drawing/2014/main" xmlns="" val="10004"/>
                  </a:ext>
                </a:extLst>
              </a:tr>
              <a:tr h="336957">
                <a:tc>
                  <a:txBody>
                    <a:bodyPr/>
                    <a:lstStyle/>
                    <a:p>
                      <a:r>
                        <a:rPr lang="hr-HR" dirty="0"/>
                        <a:t>Rangiranje sukladno listama prioriteta</a:t>
                      </a:r>
                    </a:p>
                  </a:txBody>
                  <a:tcPr/>
                </a:tc>
                <a:tc>
                  <a:txBody>
                    <a:bodyPr/>
                    <a:lstStyle/>
                    <a:p>
                      <a:pPr algn="ctr"/>
                      <a:r>
                        <a:rPr lang="hr-HR" dirty="0"/>
                        <a:t>21. 8. 2020.</a:t>
                      </a: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2040246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188640"/>
            <a:ext cx="9144000" cy="854968"/>
          </a:xfrm>
          <a:solidFill>
            <a:schemeClr val="bg1"/>
          </a:solidFill>
        </p:spPr>
        <p:txBody>
          <a:bodyPr>
            <a:normAutofit/>
          </a:bodyPr>
          <a:lstStyle/>
          <a:p>
            <a:pPr algn="ctr"/>
            <a:r>
              <a:rPr lang="hr-HR" sz="4400" b="1" dirty="0">
                <a:latin typeface="Bell MT" pitchFamily="18" charset="0"/>
              </a:rPr>
              <a:t>JESENSKI UPISNI ROK</a:t>
            </a:r>
          </a:p>
        </p:txBody>
      </p:sp>
      <p:graphicFrame>
        <p:nvGraphicFramePr>
          <p:cNvPr id="4" name="Rezervirano mjesto sadržaja 3"/>
          <p:cNvGraphicFramePr>
            <a:graphicFrameLocks noGrp="1"/>
          </p:cNvGraphicFramePr>
          <p:nvPr>
            <p:ph idx="1"/>
            <p:extLst>
              <p:ext uri="{D42A27DB-BD31-4B8C-83A1-F6EECF244321}">
                <p14:modId xmlns:p14="http://schemas.microsoft.com/office/powerpoint/2010/main" val="2105911291"/>
              </p:ext>
            </p:extLst>
          </p:nvPr>
        </p:nvGraphicFramePr>
        <p:xfrm>
          <a:off x="395536" y="1196752"/>
          <a:ext cx="8280920" cy="5486400"/>
        </p:xfrm>
        <a:graphic>
          <a:graphicData uri="http://schemas.openxmlformats.org/drawingml/2006/table">
            <a:tbl>
              <a:tblPr firstRow="1" bandRow="1">
                <a:tableStyleId>{6E25E649-3F16-4E02-A733-19D2CDBF48F0}</a:tableStyleId>
              </a:tblPr>
              <a:tblGrid>
                <a:gridCol w="5760641">
                  <a:extLst>
                    <a:ext uri="{9D8B030D-6E8A-4147-A177-3AD203B41FA5}">
                      <a16:colId xmlns:a16="http://schemas.microsoft.com/office/drawing/2014/main" xmlns="" val="20000"/>
                    </a:ext>
                  </a:extLst>
                </a:gridCol>
                <a:gridCol w="2520279">
                  <a:extLst>
                    <a:ext uri="{9D8B030D-6E8A-4147-A177-3AD203B41FA5}">
                      <a16:colId xmlns:a16="http://schemas.microsoft.com/office/drawing/2014/main" xmlns="" val="20001"/>
                    </a:ext>
                  </a:extLst>
                </a:gridCol>
              </a:tblGrid>
              <a:tr h="336957">
                <a:tc>
                  <a:txBody>
                    <a:bodyPr/>
                    <a:lstStyle/>
                    <a:p>
                      <a:r>
                        <a:rPr lang="hr-HR" dirty="0"/>
                        <a:t>POČETAK</a:t>
                      </a:r>
                      <a:r>
                        <a:rPr lang="hr-HR" baseline="0" dirty="0"/>
                        <a:t> PRIJAVA U SUSTAV</a:t>
                      </a:r>
                      <a:endParaRPr lang="hr-HR" dirty="0"/>
                    </a:p>
                  </a:txBody>
                  <a:tcPr/>
                </a:tc>
                <a:tc>
                  <a:txBody>
                    <a:bodyPr/>
                    <a:lstStyle/>
                    <a:p>
                      <a:pPr algn="ctr"/>
                      <a:r>
                        <a:rPr lang="hr-HR" dirty="0"/>
                        <a:t>21. 8. 2020.</a:t>
                      </a:r>
                    </a:p>
                  </a:txBody>
                  <a:tcPr/>
                </a:tc>
                <a:extLst>
                  <a:ext uri="{0D108BD9-81ED-4DB2-BD59-A6C34878D82A}">
                    <a16:rowId xmlns:a16="http://schemas.microsoft.com/office/drawing/2014/main" xmlns="" val="10000"/>
                  </a:ext>
                </a:extLst>
              </a:tr>
              <a:tr h="336957">
                <a:tc>
                  <a:txBody>
                    <a:bodyPr/>
                    <a:lstStyle/>
                    <a:p>
                      <a:r>
                        <a:rPr lang="hr-HR" dirty="0"/>
                        <a:t>Početak prijava obrazovnih programa</a:t>
                      </a:r>
                    </a:p>
                  </a:txBody>
                  <a:tcPr/>
                </a:tc>
                <a:tc>
                  <a:txBody>
                    <a:bodyPr/>
                    <a:lstStyle/>
                    <a:p>
                      <a:pPr algn="ctr"/>
                      <a:r>
                        <a:rPr lang="hr-HR" dirty="0"/>
                        <a:t>21.</a:t>
                      </a:r>
                      <a:r>
                        <a:rPr lang="hr-HR" baseline="0" dirty="0"/>
                        <a:t> 8. 2020.</a:t>
                      </a:r>
                      <a:endParaRPr lang="hr-HR" dirty="0"/>
                    </a:p>
                  </a:txBody>
                  <a:tcPr/>
                </a:tc>
                <a:extLst>
                  <a:ext uri="{0D108BD9-81ED-4DB2-BD59-A6C34878D82A}">
                    <a16:rowId xmlns:a16="http://schemas.microsoft.com/office/drawing/2014/main" xmlns="" val="10001"/>
                  </a:ext>
                </a:extLst>
              </a:tr>
              <a:tr h="589675">
                <a:tc>
                  <a:txBody>
                    <a:bodyPr/>
                    <a:lstStyle/>
                    <a:p>
                      <a:r>
                        <a:rPr lang="hr-HR" dirty="0"/>
                        <a:t>Završetak prijava obrazovnih programa koji zahtijevaju dodatne provjere</a:t>
                      </a:r>
                    </a:p>
                  </a:txBody>
                  <a:tcPr/>
                </a:tc>
                <a:tc>
                  <a:txBody>
                    <a:bodyPr/>
                    <a:lstStyle/>
                    <a:p>
                      <a:pPr algn="ctr"/>
                      <a:r>
                        <a:rPr lang="hr-HR" dirty="0"/>
                        <a:t>24. 8. 2020.</a:t>
                      </a:r>
                    </a:p>
                  </a:txBody>
                  <a:tcPr/>
                </a:tc>
                <a:extLst>
                  <a:ext uri="{0D108BD9-81ED-4DB2-BD59-A6C34878D82A}">
                    <a16:rowId xmlns:a16="http://schemas.microsoft.com/office/drawing/2014/main" xmlns="" val="10002"/>
                  </a:ext>
                </a:extLst>
              </a:tr>
              <a:tr h="336957">
                <a:tc>
                  <a:txBody>
                    <a:bodyPr/>
                    <a:lstStyle/>
                    <a:p>
                      <a:r>
                        <a:rPr lang="hr-HR" dirty="0"/>
                        <a:t>Provođenje dodatnih ispita i provjera</a:t>
                      </a:r>
                    </a:p>
                  </a:txBody>
                  <a:tcPr/>
                </a:tc>
                <a:tc>
                  <a:txBody>
                    <a:bodyPr/>
                    <a:lstStyle/>
                    <a:p>
                      <a:pPr algn="ctr"/>
                      <a:r>
                        <a:rPr lang="hr-HR" dirty="0"/>
                        <a:t>25. 8. 2020.</a:t>
                      </a:r>
                    </a:p>
                  </a:txBody>
                  <a:tcPr/>
                </a:tc>
                <a:extLst>
                  <a:ext uri="{0D108BD9-81ED-4DB2-BD59-A6C34878D82A}">
                    <a16:rowId xmlns:a16="http://schemas.microsoft.com/office/drawing/2014/main" xmlns="" val="10003"/>
                  </a:ext>
                </a:extLst>
              </a:tr>
              <a:tr h="336957">
                <a:tc>
                  <a:txBody>
                    <a:bodyPr/>
                    <a:lstStyle/>
                    <a:p>
                      <a:r>
                        <a:rPr lang="hr-HR" dirty="0"/>
                        <a:t>Rok za dostavu dokumentacije redovitih učenika </a:t>
                      </a:r>
                    </a:p>
                  </a:txBody>
                  <a:tcPr/>
                </a:tc>
                <a:tc>
                  <a:txBody>
                    <a:bodyPr/>
                    <a:lstStyle/>
                    <a:p>
                      <a:pPr algn="ctr"/>
                      <a:r>
                        <a:rPr lang="hr-HR" dirty="0"/>
                        <a:t>21. 8. 2020.</a:t>
                      </a:r>
                    </a:p>
                  </a:txBody>
                  <a:tcPr/>
                </a:tc>
                <a:extLst>
                  <a:ext uri="{0D108BD9-81ED-4DB2-BD59-A6C34878D82A}">
                    <a16:rowId xmlns:a16="http://schemas.microsoft.com/office/drawing/2014/main" xmlns="" val="10004"/>
                  </a:ext>
                </a:extLst>
              </a:tr>
              <a:tr h="336957">
                <a:tc>
                  <a:txBody>
                    <a:bodyPr/>
                    <a:lstStyle/>
                    <a:p>
                      <a:r>
                        <a:rPr lang="hr-HR" dirty="0"/>
                        <a:t>Unos</a:t>
                      </a:r>
                      <a:r>
                        <a:rPr lang="hr-HR" baseline="0" dirty="0"/>
                        <a:t> prigovora</a:t>
                      </a:r>
                      <a:endParaRPr lang="hr-HR" dirty="0"/>
                    </a:p>
                  </a:txBody>
                  <a:tcPr/>
                </a:tc>
                <a:tc>
                  <a:txBody>
                    <a:bodyPr/>
                    <a:lstStyle/>
                    <a:p>
                      <a:pPr algn="ctr"/>
                      <a:r>
                        <a:rPr lang="hr-HR" dirty="0"/>
                        <a:t>27. 8. 2020.</a:t>
                      </a:r>
                    </a:p>
                  </a:txBody>
                  <a:tcPr/>
                </a:tc>
                <a:extLst>
                  <a:ext uri="{0D108BD9-81ED-4DB2-BD59-A6C34878D82A}">
                    <a16:rowId xmlns:a16="http://schemas.microsoft.com/office/drawing/2014/main" xmlns="" val="10005"/>
                  </a:ext>
                </a:extLst>
              </a:tr>
              <a:tr h="336957">
                <a:tc>
                  <a:txBody>
                    <a:bodyPr/>
                    <a:lstStyle/>
                    <a:p>
                      <a:r>
                        <a:rPr lang="hr-HR" dirty="0"/>
                        <a:t>Brisanje s lista kandidata koji nisu zadovoljili preduvjete</a:t>
                      </a:r>
                    </a:p>
                  </a:txBody>
                  <a:tcPr/>
                </a:tc>
                <a:tc>
                  <a:txBody>
                    <a:bodyPr/>
                    <a:lstStyle/>
                    <a:p>
                      <a:pPr algn="ctr"/>
                      <a:r>
                        <a:rPr lang="hr-HR" dirty="0"/>
                        <a:t>27. 8. 2020.</a:t>
                      </a:r>
                    </a:p>
                  </a:txBody>
                  <a:tcPr/>
                </a:tc>
                <a:extLst>
                  <a:ext uri="{0D108BD9-81ED-4DB2-BD59-A6C34878D82A}">
                    <a16:rowId xmlns:a16="http://schemas.microsoft.com/office/drawing/2014/main" xmlns="" val="10006"/>
                  </a:ext>
                </a:extLst>
              </a:tr>
              <a:tr h="589675">
                <a:tc>
                  <a:txBody>
                    <a:bodyPr/>
                    <a:lstStyle/>
                    <a:p>
                      <a:r>
                        <a:rPr lang="hr-HR" dirty="0"/>
                        <a:t>Završetak prijava obrazovnih programa</a:t>
                      </a:r>
                    </a:p>
                    <a:p>
                      <a:r>
                        <a:rPr lang="hr-HR" dirty="0"/>
                        <a:t>Početak ispisa prijavnica</a:t>
                      </a:r>
                    </a:p>
                  </a:txBody>
                  <a:tcPr/>
                </a:tc>
                <a:tc>
                  <a:txBody>
                    <a:bodyPr/>
                    <a:lstStyle/>
                    <a:p>
                      <a:pPr algn="ctr"/>
                      <a:r>
                        <a:rPr lang="hr-HR" dirty="0"/>
                        <a:t>28. 8. 2020.</a:t>
                      </a:r>
                    </a:p>
                  </a:txBody>
                  <a:tcPr/>
                </a:tc>
                <a:extLst>
                  <a:ext uri="{0D108BD9-81ED-4DB2-BD59-A6C34878D82A}">
                    <a16:rowId xmlns:a16="http://schemas.microsoft.com/office/drawing/2014/main" xmlns="" val="10007"/>
                  </a:ext>
                </a:extLst>
              </a:tr>
              <a:tr h="589675">
                <a:tc>
                  <a:txBody>
                    <a:bodyPr/>
                    <a:lstStyle/>
                    <a:p>
                      <a:r>
                        <a:rPr lang="hr-HR" dirty="0"/>
                        <a:t>Krajnji rok za zaprimanje prijavnica</a:t>
                      </a:r>
                      <a:r>
                        <a:rPr lang="hr-HR" baseline="0" dirty="0"/>
                        <a:t> </a:t>
                      </a:r>
                    </a:p>
                    <a:p>
                      <a:r>
                        <a:rPr lang="hr-HR" baseline="0" dirty="0"/>
                        <a:t>Brisanje s lista kandidata koji nisu dostavili prijavnice</a:t>
                      </a:r>
                      <a:endParaRPr lang="hr-HR" dirty="0"/>
                    </a:p>
                  </a:txBody>
                  <a:tcPr/>
                </a:tc>
                <a:tc>
                  <a:txBody>
                    <a:bodyPr/>
                    <a:lstStyle/>
                    <a:p>
                      <a:pPr algn="ctr"/>
                      <a:r>
                        <a:rPr lang="hr-HR" dirty="0"/>
                        <a:t>31. 8. 2020.</a:t>
                      </a:r>
                    </a:p>
                  </a:txBody>
                  <a:tcPr/>
                </a:tc>
                <a:extLst>
                  <a:ext uri="{0D108BD9-81ED-4DB2-BD59-A6C34878D82A}">
                    <a16:rowId xmlns:a16="http://schemas.microsoft.com/office/drawing/2014/main" xmlns="" val="10008"/>
                  </a:ext>
                </a:extLst>
              </a:tr>
              <a:tr h="336957">
                <a:tc>
                  <a:txBody>
                    <a:bodyPr/>
                    <a:lstStyle/>
                    <a:p>
                      <a:r>
                        <a:rPr lang="hr-HR" dirty="0"/>
                        <a:t>Objava konačnih ljestvica poretka</a:t>
                      </a:r>
                    </a:p>
                  </a:txBody>
                  <a:tcPr/>
                </a:tc>
                <a:tc>
                  <a:txBody>
                    <a:bodyPr/>
                    <a:lstStyle/>
                    <a:p>
                      <a:pPr algn="ctr"/>
                      <a:r>
                        <a:rPr lang="hr-HR" dirty="0"/>
                        <a:t>1. 9. 2020.</a:t>
                      </a:r>
                    </a:p>
                  </a:txBody>
                  <a:tcPr/>
                </a:tc>
                <a:extLst>
                  <a:ext uri="{0D108BD9-81ED-4DB2-BD59-A6C34878D82A}">
                    <a16:rowId xmlns:a16="http://schemas.microsoft.com/office/drawing/2014/main" xmlns="" val="10009"/>
                  </a:ext>
                </a:extLst>
              </a:tr>
              <a:tr h="589675">
                <a:tc>
                  <a:txBody>
                    <a:bodyPr/>
                    <a:lstStyle/>
                    <a:p>
                      <a:r>
                        <a:rPr lang="hr-HR" dirty="0"/>
                        <a:t>Dostava UPISNICE u </a:t>
                      </a:r>
                      <a:r>
                        <a:rPr lang="hr-HR" dirty="0" err="1"/>
                        <a:t>SŠ</a:t>
                      </a:r>
                      <a:r>
                        <a:rPr lang="hr-HR" dirty="0"/>
                        <a:t> i ostalih potrebnih dokumenata</a:t>
                      </a:r>
                      <a:r>
                        <a:rPr lang="hr-HR" baseline="0" dirty="0"/>
                        <a:t> koji su uvjet za upis</a:t>
                      </a:r>
                      <a:endParaRPr lang="hr-HR" dirty="0"/>
                    </a:p>
                  </a:txBody>
                  <a:tcPr/>
                </a:tc>
                <a:tc>
                  <a:txBody>
                    <a:bodyPr/>
                    <a:lstStyle/>
                    <a:p>
                      <a:pPr algn="ctr"/>
                      <a:r>
                        <a:rPr lang="hr-HR" dirty="0"/>
                        <a:t>2. 9. 2020.</a:t>
                      </a:r>
                    </a:p>
                  </a:txBody>
                  <a:tcPr/>
                </a:tc>
                <a:extLst>
                  <a:ext uri="{0D108BD9-81ED-4DB2-BD59-A6C34878D82A}">
                    <a16:rowId xmlns:a16="http://schemas.microsoft.com/office/drawing/2014/main" xmlns="" val="10010"/>
                  </a:ext>
                </a:extLst>
              </a:tr>
              <a:tr h="336957">
                <a:tc>
                  <a:txBody>
                    <a:bodyPr/>
                    <a:lstStyle/>
                    <a:p>
                      <a:r>
                        <a:rPr lang="hr-HR" dirty="0"/>
                        <a:t>Službena objava slobodnih mjesta</a:t>
                      </a:r>
                    </a:p>
                  </a:txBody>
                  <a:tcPr/>
                </a:tc>
                <a:tc>
                  <a:txBody>
                    <a:bodyPr/>
                    <a:lstStyle/>
                    <a:p>
                      <a:pPr algn="ctr"/>
                      <a:r>
                        <a:rPr lang="hr-HR" dirty="0"/>
                        <a:t>3. 9. 2020.</a:t>
                      </a:r>
                    </a:p>
                  </a:txBody>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3102214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692696"/>
            <a:ext cx="8229600" cy="866360"/>
          </a:xfrm>
        </p:spPr>
        <p:txBody>
          <a:bodyPr>
            <a:normAutofit/>
          </a:bodyPr>
          <a:lstStyle/>
          <a:p>
            <a:pPr algn="ctr"/>
            <a:r>
              <a:rPr lang="hr-HR" sz="4400" b="1" dirty="0">
                <a:latin typeface="Bell MT" pitchFamily="18" charset="0"/>
              </a:rPr>
              <a:t>UPISNI POSTUPAK</a:t>
            </a:r>
          </a:p>
        </p:txBody>
      </p:sp>
      <p:sp>
        <p:nvSpPr>
          <p:cNvPr id="3" name="Rezervirano mjesto sadržaja 2"/>
          <p:cNvSpPr>
            <a:spLocks noGrp="1"/>
          </p:cNvSpPr>
          <p:nvPr>
            <p:ph idx="1"/>
          </p:nvPr>
        </p:nvSpPr>
        <p:spPr>
          <a:xfrm>
            <a:off x="457200" y="1772816"/>
            <a:ext cx="8229600" cy="4680520"/>
          </a:xfrm>
        </p:spPr>
        <p:txBody>
          <a:bodyPr>
            <a:normAutofit fontScale="92500"/>
          </a:bodyPr>
          <a:lstStyle/>
          <a:p>
            <a:pPr algn="just"/>
            <a:r>
              <a:rPr lang="hr-HR" b="1" dirty="0">
                <a:solidFill>
                  <a:srgbClr val="FF0000"/>
                </a:solidFill>
                <a:latin typeface="Bell MT" pitchFamily="18" charset="0"/>
              </a:rPr>
              <a:t>Prijava u sustav: </a:t>
            </a:r>
            <a:r>
              <a:rPr lang="hr-HR" dirty="0">
                <a:latin typeface="Bell MT" pitchFamily="18" charset="0"/>
              </a:rPr>
              <a:t>putem korisničkog imena i lozinke iz sustava </a:t>
            </a:r>
            <a:r>
              <a:rPr lang="hr-HR" dirty="0" err="1">
                <a:latin typeface="Bell MT" pitchFamily="18" charset="0"/>
              </a:rPr>
              <a:t>AAI</a:t>
            </a:r>
            <a:r>
              <a:rPr lang="hr-HR" dirty="0">
                <a:latin typeface="Bell MT" pitchFamily="18" charset="0"/>
              </a:rPr>
              <a:t>@</a:t>
            </a:r>
            <a:r>
              <a:rPr lang="hr-HR" dirty="0" err="1">
                <a:latin typeface="Bell MT" pitchFamily="18" charset="0"/>
              </a:rPr>
              <a:t>EduHR</a:t>
            </a:r>
            <a:r>
              <a:rPr lang="hr-HR" dirty="0">
                <a:latin typeface="Bell MT" pitchFamily="18" charset="0"/>
              </a:rPr>
              <a:t> koji im je dodijelio administrator imenika škole </a:t>
            </a:r>
          </a:p>
          <a:p>
            <a:pPr lvl="1" algn="just"/>
            <a:r>
              <a:rPr lang="hr-HR" b="1" dirty="0">
                <a:latin typeface="Bell MT" pitchFamily="18" charset="0"/>
              </a:rPr>
              <a:t>prilikom prve prijave kandidat će ostaviti broj mobitela na koji će mu stići četveroznamenkasti PIN </a:t>
            </a:r>
            <a:r>
              <a:rPr lang="hr-HR" dirty="0">
                <a:latin typeface="Bell MT" pitchFamily="18" charset="0"/>
              </a:rPr>
              <a:t>(osobni identifikacijski broj koji služi za dodatnu zaštitu i privatnost svakog kandidata)</a:t>
            </a:r>
          </a:p>
          <a:p>
            <a:pPr algn="just"/>
            <a:r>
              <a:rPr lang="hr-HR" b="1" dirty="0">
                <a:solidFill>
                  <a:srgbClr val="FF0000"/>
                </a:solidFill>
                <a:latin typeface="Bell MT" pitchFamily="18" charset="0"/>
                <a:hlinkClick r:id="rId2"/>
              </a:rPr>
              <a:t>www.upisi.hr</a:t>
            </a:r>
            <a:r>
              <a:rPr lang="hr-HR" b="1" dirty="0">
                <a:solidFill>
                  <a:srgbClr val="FF0000"/>
                </a:solidFill>
                <a:latin typeface="Bell MT" pitchFamily="18" charset="0"/>
              </a:rPr>
              <a:t> (+ mrežne stranice srednjih škola koje kandidat želi upisati)</a:t>
            </a:r>
          </a:p>
          <a:p>
            <a:pPr algn="just"/>
            <a:endParaRPr lang="hr-HR" sz="1500" b="1" dirty="0">
              <a:solidFill>
                <a:srgbClr val="FF0000"/>
              </a:solidFill>
              <a:latin typeface="Bell MT" pitchFamily="18" charset="0"/>
            </a:endParaRPr>
          </a:p>
          <a:p>
            <a:pPr marL="0" indent="0" algn="ctr">
              <a:buNone/>
            </a:pPr>
            <a:r>
              <a:rPr lang="hr-HR" sz="2000" dirty="0">
                <a:latin typeface="Bell MT" pitchFamily="18" charset="0"/>
              </a:rPr>
              <a:t>    U slučaju poteškoća javiti se CARNET-u na broj 01/6661 500 ili e-mail: </a:t>
            </a:r>
            <a:r>
              <a:rPr lang="hr-HR" sz="2000" dirty="0">
                <a:latin typeface="Bell MT" pitchFamily="18" charset="0"/>
                <a:hlinkClick r:id="rId3"/>
              </a:rPr>
              <a:t>helpdesk@skole.hr</a:t>
            </a:r>
            <a:r>
              <a:rPr lang="hr-HR" sz="2000" dirty="0">
                <a:latin typeface="Bell MT" pitchFamily="18" charset="0"/>
              </a:rPr>
              <a:t>; Agenciji za znanost i visoko obrazovanje na broj 01/6274 877 ili e-mail: </a:t>
            </a:r>
            <a:r>
              <a:rPr lang="hr-HR" sz="2000" dirty="0">
                <a:latin typeface="Bell MT" pitchFamily="18" charset="0"/>
                <a:hlinkClick r:id="rId4"/>
              </a:rPr>
              <a:t>srednja@azvo.hr</a:t>
            </a:r>
            <a:r>
              <a:rPr lang="hr-HR" sz="2000" dirty="0">
                <a:latin typeface="Bell MT" pitchFamily="18" charset="0"/>
              </a:rPr>
              <a:t>; Ministarstvu znanosti i obrazovanja na broj 01/4569 000 ili e-mail: </a:t>
            </a:r>
            <a:r>
              <a:rPr lang="hr-HR" sz="2000" dirty="0">
                <a:latin typeface="Bell MT" pitchFamily="18" charset="0"/>
                <a:hlinkClick r:id="rId5"/>
              </a:rPr>
              <a:t>upisi-srednje@mzo.hr</a:t>
            </a:r>
            <a:r>
              <a:rPr lang="hr-HR" sz="2000" dirty="0">
                <a:latin typeface="Bell MT" pitchFamily="18" charset="0"/>
              </a:rPr>
              <a:t> </a:t>
            </a:r>
          </a:p>
          <a:p>
            <a:endParaRPr lang="hr-HR" dirty="0"/>
          </a:p>
          <a:p>
            <a:endParaRPr lang="hr-HR" dirty="0"/>
          </a:p>
        </p:txBody>
      </p:sp>
    </p:spTree>
    <p:extLst>
      <p:ext uri="{BB962C8B-B14F-4D97-AF65-F5344CB8AC3E}">
        <p14:creationId xmlns:p14="http://schemas.microsoft.com/office/powerpoint/2010/main" val="9183832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260648"/>
            <a:ext cx="8229600" cy="1143000"/>
          </a:xfrm>
        </p:spPr>
        <p:txBody>
          <a:bodyPr>
            <a:noAutofit/>
          </a:bodyPr>
          <a:lstStyle/>
          <a:p>
            <a:pPr algn="ctr"/>
            <a:r>
              <a:rPr lang="hr-HR" sz="2800" b="1" dirty="0"/>
              <a:t>Prijava učenika koji se upisuju u odjele za sportaše (ljetni i jesenski rok)</a:t>
            </a:r>
          </a:p>
        </p:txBody>
      </p:sp>
      <p:graphicFrame>
        <p:nvGraphicFramePr>
          <p:cNvPr id="4" name="Rezervirano mjesto sadržaja 3"/>
          <p:cNvGraphicFramePr>
            <a:graphicFrameLocks noGrp="1"/>
          </p:cNvGraphicFramePr>
          <p:nvPr>
            <p:ph idx="1"/>
            <p:extLst>
              <p:ext uri="{D42A27DB-BD31-4B8C-83A1-F6EECF244321}">
                <p14:modId xmlns:p14="http://schemas.microsoft.com/office/powerpoint/2010/main" val="1773834708"/>
              </p:ext>
            </p:extLst>
          </p:nvPr>
        </p:nvGraphicFramePr>
        <p:xfrm>
          <a:off x="251520" y="1550924"/>
          <a:ext cx="8568952" cy="4991608"/>
        </p:xfrm>
        <a:graphic>
          <a:graphicData uri="http://schemas.openxmlformats.org/drawingml/2006/table">
            <a:tbl>
              <a:tblPr firstRow="1" bandRow="1">
                <a:tableStyleId>{5C22544A-7EE6-4342-B048-85BDC9FD1C3A}</a:tableStyleId>
              </a:tblPr>
              <a:tblGrid>
                <a:gridCol w="6672978">
                  <a:extLst>
                    <a:ext uri="{9D8B030D-6E8A-4147-A177-3AD203B41FA5}">
                      <a16:colId xmlns:a16="http://schemas.microsoft.com/office/drawing/2014/main" xmlns="" val="20000"/>
                    </a:ext>
                  </a:extLst>
                </a:gridCol>
                <a:gridCol w="1895974">
                  <a:extLst>
                    <a:ext uri="{9D8B030D-6E8A-4147-A177-3AD203B41FA5}">
                      <a16:colId xmlns:a16="http://schemas.microsoft.com/office/drawing/2014/main" xmlns="" val="20001"/>
                    </a:ext>
                  </a:extLst>
                </a:gridCol>
              </a:tblGrid>
              <a:tr h="370840">
                <a:tc>
                  <a:txBody>
                    <a:bodyPr/>
                    <a:lstStyle/>
                    <a:p>
                      <a:pPr>
                        <a:lnSpc>
                          <a:spcPct val="115000"/>
                        </a:lnSpc>
                        <a:spcAft>
                          <a:spcPts val="0"/>
                        </a:spcAft>
                      </a:pPr>
                      <a:r>
                        <a:rPr lang="hr-HR" sz="1800" dirty="0">
                          <a:latin typeface="Constantia" pitchFamily="18" charset="0"/>
                          <a:ea typeface="Calibri"/>
                          <a:cs typeface="Times New Roman"/>
                        </a:rPr>
                        <a:t>Kandidati iskazuju interes za upis u razredne odjele za sportaše u </a:t>
                      </a:r>
                      <a:r>
                        <a:rPr lang="hr-HR" sz="1800" dirty="0" err="1">
                          <a:latin typeface="Constantia" pitchFamily="18" charset="0"/>
                          <a:ea typeface="Calibri"/>
                          <a:cs typeface="Times New Roman"/>
                        </a:rPr>
                        <a:t>NISpuSŠ</a:t>
                      </a:r>
                      <a:r>
                        <a:rPr lang="hr-HR" sz="1800" dirty="0">
                          <a:latin typeface="Constantia" pitchFamily="18" charset="0"/>
                          <a:ea typeface="Calibri"/>
                          <a:cs typeface="Times New Roman"/>
                        </a:rPr>
                        <a:t>-u</a:t>
                      </a:r>
                    </a:p>
                  </a:txBody>
                  <a:tcPr marL="68580" marR="68580" marT="0" marB="0" anchor="ctr"/>
                </a:tc>
                <a:tc>
                  <a:txBody>
                    <a:bodyPr/>
                    <a:lstStyle/>
                    <a:p>
                      <a:pPr algn="ctr">
                        <a:lnSpc>
                          <a:spcPct val="115000"/>
                        </a:lnSpc>
                        <a:spcAft>
                          <a:spcPts val="0"/>
                        </a:spcAft>
                      </a:pPr>
                      <a:r>
                        <a:rPr lang="hr-HR" sz="1800" dirty="0">
                          <a:latin typeface="Constantia" pitchFamily="18" charset="0"/>
                          <a:ea typeface="Calibri"/>
                          <a:cs typeface="Times New Roman"/>
                        </a:rPr>
                        <a:t>1.6.- 8.6. 2020.</a:t>
                      </a:r>
                    </a:p>
                  </a:txBody>
                  <a:tcPr marL="68580" marR="68580" marT="0" marB="0" anchor="ctr"/>
                </a:tc>
                <a:extLst>
                  <a:ext uri="{0D108BD9-81ED-4DB2-BD59-A6C34878D82A}">
                    <a16:rowId xmlns:a16="http://schemas.microsoft.com/office/drawing/2014/main" xmlns="" val="10000"/>
                  </a:ext>
                </a:extLst>
              </a:tr>
              <a:tr h="370840">
                <a:tc>
                  <a:txBody>
                    <a:bodyPr/>
                    <a:lstStyle/>
                    <a:p>
                      <a:pPr>
                        <a:lnSpc>
                          <a:spcPct val="115000"/>
                        </a:lnSpc>
                        <a:spcAft>
                          <a:spcPts val="0"/>
                        </a:spcAft>
                      </a:pPr>
                      <a:r>
                        <a:rPr lang="hr-HR" sz="1800" dirty="0">
                          <a:latin typeface="Constantia" pitchFamily="18" charset="0"/>
                          <a:ea typeface="Calibri"/>
                          <a:cs typeface="Times New Roman"/>
                        </a:rPr>
                        <a:t>Središnji državni ured za sport šalje </a:t>
                      </a:r>
                      <a:r>
                        <a:rPr lang="hr-HR" sz="1800" dirty="0" err="1">
                          <a:latin typeface="Constantia" pitchFamily="18" charset="0"/>
                          <a:ea typeface="Calibri"/>
                          <a:cs typeface="Times New Roman"/>
                        </a:rPr>
                        <a:t>nerangirane</a:t>
                      </a:r>
                      <a:r>
                        <a:rPr lang="hr-HR" sz="1800" dirty="0">
                          <a:latin typeface="Constantia" pitchFamily="18" charset="0"/>
                          <a:ea typeface="Calibri"/>
                          <a:cs typeface="Times New Roman"/>
                        </a:rPr>
                        <a:t> liste kandidata po sportovima nacionalnim sportskim savezima  u svrhu izrade rang-lista po sportovima</a:t>
                      </a:r>
                    </a:p>
                  </a:txBody>
                  <a:tcPr marL="68580" marR="68580" marT="0" marB="0" anchor="ctr"/>
                </a:tc>
                <a:tc>
                  <a:txBody>
                    <a:bodyPr/>
                    <a:lstStyle/>
                    <a:p>
                      <a:pPr algn="ctr">
                        <a:lnSpc>
                          <a:spcPct val="115000"/>
                        </a:lnSpc>
                        <a:spcAft>
                          <a:spcPts val="0"/>
                        </a:spcAft>
                      </a:pPr>
                      <a:r>
                        <a:rPr lang="hr-HR" sz="1800" dirty="0">
                          <a:latin typeface="Constantia" pitchFamily="18" charset="0"/>
                          <a:ea typeface="Calibri"/>
                          <a:cs typeface="Times New Roman"/>
                        </a:rPr>
                        <a:t>9. 6. 2020.</a:t>
                      </a:r>
                    </a:p>
                  </a:txBody>
                  <a:tcPr marL="68580" marR="68580" marT="0" marB="0" anchor="ctr"/>
                </a:tc>
                <a:extLst>
                  <a:ext uri="{0D108BD9-81ED-4DB2-BD59-A6C34878D82A}">
                    <a16:rowId xmlns:a16="http://schemas.microsoft.com/office/drawing/2014/main" xmlns="" val="10001"/>
                  </a:ext>
                </a:extLst>
              </a:tr>
              <a:tr h="370840">
                <a:tc>
                  <a:txBody>
                    <a:bodyPr/>
                    <a:lstStyle/>
                    <a:p>
                      <a:pPr>
                        <a:lnSpc>
                          <a:spcPct val="115000"/>
                        </a:lnSpc>
                        <a:spcAft>
                          <a:spcPts val="0"/>
                        </a:spcAft>
                      </a:pPr>
                      <a:r>
                        <a:rPr lang="hr-HR" sz="1800" dirty="0">
                          <a:latin typeface="Constantia" pitchFamily="18" charset="0"/>
                          <a:ea typeface="Calibri"/>
                          <a:cs typeface="Times New Roman"/>
                        </a:rPr>
                        <a:t>Nacionalni sportski savezi izrađuju preliminarne rang-liste prijavljenih kandidata prema kriterijima sportske uspješnosti </a:t>
                      </a:r>
                    </a:p>
                  </a:txBody>
                  <a:tcPr marL="68580" marR="68580" marT="0" marB="0" anchor="ctr"/>
                </a:tc>
                <a:tc>
                  <a:txBody>
                    <a:bodyPr/>
                    <a:lstStyle/>
                    <a:p>
                      <a:pPr algn="ctr">
                        <a:lnSpc>
                          <a:spcPct val="115000"/>
                        </a:lnSpc>
                        <a:spcAft>
                          <a:spcPts val="0"/>
                        </a:spcAft>
                      </a:pPr>
                      <a:r>
                        <a:rPr lang="hr-HR" sz="1800" dirty="0">
                          <a:latin typeface="Constantia" pitchFamily="18" charset="0"/>
                          <a:ea typeface="Calibri"/>
                          <a:cs typeface="Times New Roman"/>
                        </a:rPr>
                        <a:t>10. – 18.6 2020.</a:t>
                      </a:r>
                    </a:p>
                  </a:txBody>
                  <a:tcPr marL="68580" marR="68580" marT="0" marB="0" anchor="ctr"/>
                </a:tc>
                <a:extLst>
                  <a:ext uri="{0D108BD9-81ED-4DB2-BD59-A6C34878D82A}">
                    <a16:rowId xmlns:a16="http://schemas.microsoft.com/office/drawing/2014/main" xmlns="" val="10002"/>
                  </a:ext>
                </a:extLst>
              </a:tr>
              <a:tr h="370840">
                <a:tc>
                  <a:txBody>
                    <a:bodyPr/>
                    <a:lstStyle/>
                    <a:p>
                      <a:pPr>
                        <a:lnSpc>
                          <a:spcPct val="115000"/>
                        </a:lnSpc>
                        <a:spcAft>
                          <a:spcPts val="0"/>
                        </a:spcAft>
                      </a:pPr>
                      <a:r>
                        <a:rPr lang="hr-HR" sz="1800" dirty="0">
                          <a:latin typeface="Constantia" pitchFamily="18" charset="0"/>
                          <a:ea typeface="Calibri"/>
                          <a:cs typeface="Times New Roman"/>
                        </a:rPr>
                        <a:t>NSS službeno objavljuju preliminarne rang-liste na naslovnicama svojih mrežnih stranica kako bi kandidati mogli upozoriti na moguće pogreške prije objave konačne rang-liste</a:t>
                      </a:r>
                    </a:p>
                  </a:txBody>
                  <a:tcPr marL="68580" marR="68580" marT="0" marB="0" anchor="ctr"/>
                </a:tc>
                <a:tc>
                  <a:txBody>
                    <a:bodyPr/>
                    <a:lstStyle/>
                    <a:p>
                      <a:pPr algn="ctr">
                        <a:lnSpc>
                          <a:spcPct val="115000"/>
                        </a:lnSpc>
                        <a:spcAft>
                          <a:spcPts val="0"/>
                        </a:spcAft>
                      </a:pPr>
                      <a:r>
                        <a:rPr lang="hr-HR" sz="1800" dirty="0">
                          <a:latin typeface="Constantia" pitchFamily="18" charset="0"/>
                          <a:ea typeface="Calibri"/>
                          <a:cs typeface="Times New Roman"/>
                        </a:rPr>
                        <a:t>19. 6. 2020.</a:t>
                      </a:r>
                    </a:p>
                  </a:txBody>
                  <a:tcPr marL="68580" marR="68580" marT="0" marB="0" anchor="ctr"/>
                </a:tc>
                <a:extLst>
                  <a:ext uri="{0D108BD9-81ED-4DB2-BD59-A6C34878D82A}">
                    <a16:rowId xmlns:a16="http://schemas.microsoft.com/office/drawing/2014/main" xmlns="" val="10003"/>
                  </a:ext>
                </a:extLst>
              </a:tr>
              <a:tr h="370840">
                <a:tc>
                  <a:txBody>
                    <a:bodyPr/>
                    <a:lstStyle/>
                    <a:p>
                      <a:pPr>
                        <a:lnSpc>
                          <a:spcPct val="115000"/>
                        </a:lnSpc>
                        <a:spcAft>
                          <a:spcPts val="0"/>
                        </a:spcAft>
                      </a:pPr>
                      <a:r>
                        <a:rPr lang="hr-HR" sz="1800" dirty="0">
                          <a:latin typeface="Constantia" pitchFamily="18" charset="0"/>
                          <a:ea typeface="Calibri"/>
                          <a:cs typeface="Times New Roman"/>
                        </a:rPr>
                        <a:t>Prigovor kandidata na pogreške</a:t>
                      </a:r>
                    </a:p>
                  </a:txBody>
                  <a:tcPr marL="68580" marR="68580" marT="0" marB="0" anchor="ctr"/>
                </a:tc>
                <a:tc>
                  <a:txBody>
                    <a:bodyPr/>
                    <a:lstStyle/>
                    <a:p>
                      <a:pPr algn="ctr">
                        <a:lnSpc>
                          <a:spcPct val="115000"/>
                        </a:lnSpc>
                        <a:spcAft>
                          <a:spcPts val="0"/>
                        </a:spcAft>
                      </a:pPr>
                      <a:r>
                        <a:rPr lang="hr-HR" sz="1800" dirty="0">
                          <a:latin typeface="Constantia" pitchFamily="18" charset="0"/>
                          <a:ea typeface="Calibri"/>
                          <a:cs typeface="Times New Roman"/>
                        </a:rPr>
                        <a:t>19. – 25.6. 2020.</a:t>
                      </a:r>
                    </a:p>
                  </a:txBody>
                  <a:tcPr marL="68580" marR="68580" marT="0" marB="0" anchor="ctr"/>
                </a:tc>
                <a:extLst>
                  <a:ext uri="{0D108BD9-81ED-4DB2-BD59-A6C34878D82A}">
                    <a16:rowId xmlns:a16="http://schemas.microsoft.com/office/drawing/2014/main" xmlns="" val="10004"/>
                  </a:ext>
                </a:extLst>
              </a:tr>
              <a:tr h="370840">
                <a:tc>
                  <a:txBody>
                    <a:bodyPr/>
                    <a:lstStyle/>
                    <a:p>
                      <a:pPr>
                        <a:lnSpc>
                          <a:spcPct val="115000"/>
                        </a:lnSpc>
                        <a:spcAft>
                          <a:spcPts val="0"/>
                        </a:spcAft>
                      </a:pPr>
                      <a:r>
                        <a:rPr lang="hr-HR" sz="1800" dirty="0">
                          <a:latin typeface="Constantia" pitchFamily="18" charset="0"/>
                          <a:ea typeface="Calibri"/>
                          <a:cs typeface="Times New Roman"/>
                        </a:rPr>
                        <a:t>NSS službeno objavljuju konačne rang liste na naslovnici svojih mrežnih stranica i dostavljaju ih Središnjem državnom uredu za šport</a:t>
                      </a:r>
                    </a:p>
                  </a:txBody>
                  <a:tcPr marL="68580" marR="68580" marT="0" marB="0" anchor="ctr"/>
                </a:tc>
                <a:tc>
                  <a:txBody>
                    <a:bodyPr/>
                    <a:lstStyle/>
                    <a:p>
                      <a:pPr algn="ctr">
                        <a:lnSpc>
                          <a:spcPct val="115000"/>
                        </a:lnSpc>
                        <a:spcAft>
                          <a:spcPts val="0"/>
                        </a:spcAft>
                      </a:pPr>
                      <a:r>
                        <a:rPr lang="hr-HR" sz="1800" dirty="0">
                          <a:latin typeface="Constantia" pitchFamily="18" charset="0"/>
                          <a:ea typeface="Calibri"/>
                          <a:cs typeface="Times New Roman"/>
                        </a:rPr>
                        <a:t>26. 6. 2020.</a:t>
                      </a:r>
                    </a:p>
                  </a:txBody>
                  <a:tcPr marL="68580" marR="68580" marT="0" marB="0" anchor="ctr"/>
                </a:tc>
                <a:extLst>
                  <a:ext uri="{0D108BD9-81ED-4DB2-BD59-A6C34878D82A}">
                    <a16:rowId xmlns:a16="http://schemas.microsoft.com/office/drawing/2014/main" xmlns="" val="10005"/>
                  </a:ext>
                </a:extLst>
              </a:tr>
              <a:tr h="370840">
                <a:tc>
                  <a:txBody>
                    <a:bodyPr/>
                    <a:lstStyle/>
                    <a:p>
                      <a:pPr>
                        <a:lnSpc>
                          <a:spcPct val="115000"/>
                        </a:lnSpc>
                        <a:spcAft>
                          <a:spcPts val="0"/>
                        </a:spcAft>
                      </a:pPr>
                      <a:r>
                        <a:rPr lang="hr-HR" sz="1800">
                          <a:latin typeface="Constantia" pitchFamily="18" charset="0"/>
                          <a:ea typeface="Calibri"/>
                          <a:cs typeface="Times New Roman"/>
                        </a:rPr>
                        <a:t>Unos zaprimljenih rang-lista u NISpuSŠ te dodjeljivanje bodova kandidatima </a:t>
                      </a:r>
                    </a:p>
                  </a:txBody>
                  <a:tcPr marL="68580" marR="68580" marT="0" marB="0" anchor="ctr"/>
                </a:tc>
                <a:tc>
                  <a:txBody>
                    <a:bodyPr/>
                    <a:lstStyle/>
                    <a:p>
                      <a:pPr algn="ctr">
                        <a:lnSpc>
                          <a:spcPct val="115000"/>
                        </a:lnSpc>
                        <a:spcAft>
                          <a:spcPts val="0"/>
                        </a:spcAft>
                      </a:pPr>
                      <a:r>
                        <a:rPr lang="hr-HR" sz="1800" dirty="0">
                          <a:latin typeface="Constantia" pitchFamily="18" charset="0"/>
                          <a:ea typeface="Calibri"/>
                          <a:cs typeface="Times New Roman"/>
                        </a:rPr>
                        <a:t>26. – 29. 6. 2020.</a:t>
                      </a:r>
                    </a:p>
                  </a:txBody>
                  <a:tcPr marL="68580" marR="68580" marT="0" marB="0" anchor="ctr"/>
                </a:tc>
                <a:extLst>
                  <a:ext uri="{0D108BD9-81ED-4DB2-BD59-A6C34878D82A}">
                    <a16:rowId xmlns:a16="http://schemas.microsoft.com/office/drawing/2014/main" xmlns="" val="10006"/>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476672"/>
            <a:ext cx="8229600" cy="1143000"/>
          </a:xfrm>
        </p:spPr>
        <p:txBody>
          <a:bodyPr>
            <a:normAutofit/>
          </a:bodyPr>
          <a:lstStyle/>
          <a:p>
            <a:pPr algn="ctr"/>
            <a:r>
              <a:rPr lang="hr-HR" sz="4000" b="1" dirty="0">
                <a:latin typeface="Bell MT" pitchFamily="18" charset="0"/>
              </a:rPr>
              <a:t>NAKNADNI UPISNI ROK</a:t>
            </a:r>
          </a:p>
        </p:txBody>
      </p:sp>
      <p:sp>
        <p:nvSpPr>
          <p:cNvPr id="3" name="Rezervirano mjesto sadržaja 2"/>
          <p:cNvSpPr>
            <a:spLocks noGrp="1"/>
          </p:cNvSpPr>
          <p:nvPr>
            <p:ph idx="1"/>
          </p:nvPr>
        </p:nvSpPr>
        <p:spPr/>
        <p:txBody>
          <a:bodyPr/>
          <a:lstStyle/>
          <a:p>
            <a:r>
              <a:rPr lang="hr-HR" dirty="0">
                <a:latin typeface="Bell MT" pitchFamily="18" charset="0"/>
              </a:rPr>
              <a:t>Učenici se prijavljuju srednjoj školi </a:t>
            </a:r>
            <a:r>
              <a:rPr lang="hr-HR" b="1" dirty="0">
                <a:latin typeface="Bell MT" pitchFamily="18" charset="0"/>
              </a:rPr>
              <a:t>od 4. do 21. rujna 2020. godine</a:t>
            </a:r>
          </a:p>
          <a:p>
            <a:r>
              <a:rPr lang="hr-HR" dirty="0">
                <a:latin typeface="Bell MT" pitchFamily="18" charset="0"/>
              </a:rPr>
              <a:t>Upisno povjerenstvo škole (na temelju pisanog zahtjeva učenika) odlučuje o upisu te podatke unosi u NISpuSŠ</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D4BF816-576A-45AE-8F27-2B1B3598ECB5}"/>
              </a:ext>
            </a:extLst>
          </p:cNvPr>
          <p:cNvSpPr>
            <a:spLocks noGrp="1"/>
          </p:cNvSpPr>
          <p:nvPr>
            <p:ph idx="1"/>
          </p:nvPr>
        </p:nvSpPr>
        <p:spPr>
          <a:xfrm>
            <a:off x="457200" y="1484784"/>
            <a:ext cx="8229600" cy="4389120"/>
          </a:xfrm>
        </p:spPr>
        <p:txBody>
          <a:bodyPr/>
          <a:lstStyle/>
          <a:p>
            <a:r>
              <a:rPr lang="hr-HR" dirty="0"/>
              <a:t>Pravilnik o elemntima i kriterijima za izbor kandidata za upis u 1. razred srednje škole dostupan je </a:t>
            </a:r>
            <a:r>
              <a:rPr lang="hr-HR" dirty="0">
                <a:hlinkClick r:id="rId2"/>
              </a:rPr>
              <a:t>OVDJE</a:t>
            </a:r>
            <a:r>
              <a:rPr lang="hr-HR" dirty="0"/>
              <a:t>.</a:t>
            </a:r>
          </a:p>
          <a:p>
            <a:r>
              <a:rPr lang="hr-HR" dirty="0"/>
              <a:t>Odluka o upisu učenika u 1. razred srednje škole u školskoj godini 2020./2021. dostupna je </a:t>
            </a:r>
            <a:r>
              <a:rPr lang="hr-HR" dirty="0">
                <a:hlinkClick r:id="rId3"/>
              </a:rPr>
              <a:t>OVDJE</a:t>
            </a:r>
            <a:r>
              <a:rPr lang="hr-HR" dirty="0"/>
              <a:t>.</a:t>
            </a:r>
          </a:p>
          <a:p>
            <a:r>
              <a:rPr lang="hr-HR" dirty="0"/>
              <a:t>Odgovori na često postavljena pitanja dostupni su </a:t>
            </a:r>
            <a:r>
              <a:rPr lang="hr-HR" dirty="0">
                <a:hlinkClick r:id="rId4"/>
              </a:rPr>
              <a:t>OVDJE</a:t>
            </a:r>
            <a:r>
              <a:rPr lang="hr-HR" dirty="0"/>
              <a:t>.</a:t>
            </a:r>
          </a:p>
        </p:txBody>
      </p:sp>
    </p:spTree>
    <p:extLst>
      <p:ext uri="{BB962C8B-B14F-4D97-AF65-F5344CB8AC3E}">
        <p14:creationId xmlns:p14="http://schemas.microsoft.com/office/powerpoint/2010/main" val="7996535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2348880"/>
            <a:ext cx="8229600" cy="1143000"/>
          </a:xfrm>
        </p:spPr>
        <p:txBody>
          <a:bodyPr/>
          <a:lstStyle/>
          <a:p>
            <a:pPr algn="ctr"/>
            <a:r>
              <a:rPr lang="hr-HR" dirty="0"/>
              <a:t>Hvala na pažnji! </a:t>
            </a:r>
            <a:r>
              <a:rPr lang="hr-HR" dirty="0">
                <a:sym typeface="Wingdings" pitchFamily="2" charset="2"/>
              </a:rPr>
              <a:t></a:t>
            </a:r>
            <a:endParaRPr lang="hr-H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908720"/>
            <a:ext cx="8229600" cy="5544616"/>
          </a:xfrm>
        </p:spPr>
        <p:txBody>
          <a:bodyPr>
            <a:normAutofit fontScale="92500"/>
          </a:bodyPr>
          <a:lstStyle/>
          <a:p>
            <a:pPr algn="just"/>
            <a:r>
              <a:rPr lang="hr-HR" b="1" dirty="0">
                <a:solidFill>
                  <a:srgbClr val="FF0000"/>
                </a:solidFill>
                <a:latin typeface="Bell MT" pitchFamily="18" charset="0"/>
              </a:rPr>
              <a:t>VAŽNO! </a:t>
            </a:r>
          </a:p>
          <a:p>
            <a:pPr lvl="1" algn="just"/>
            <a:r>
              <a:rPr lang="hr-HR" dirty="0">
                <a:latin typeface="Bell MT" pitchFamily="18" charset="0"/>
                <a:sym typeface="Wingdings" pitchFamily="2" charset="2"/>
              </a:rPr>
              <a:t>provjeriti osobne podatke, ocijene iz osnovne škole, rezultate državnih i međunarodnih natjecanja i sve ostale podatke koji se nalaze </a:t>
            </a:r>
            <a:r>
              <a:rPr lang="hr-HR">
                <a:latin typeface="Bell MT" pitchFamily="18" charset="0"/>
                <a:sym typeface="Wingdings" pitchFamily="2" charset="2"/>
              </a:rPr>
              <a:t>u sustavu (greške javiti razredniku)</a:t>
            </a:r>
            <a:endParaRPr lang="hr-HR" dirty="0">
              <a:latin typeface="Bell MT" pitchFamily="18" charset="0"/>
              <a:sym typeface="Wingdings" pitchFamily="2" charset="2"/>
            </a:endParaRPr>
          </a:p>
          <a:p>
            <a:pPr lvl="1" algn="just"/>
            <a:r>
              <a:rPr lang="hr-HR" dirty="0">
                <a:latin typeface="Bell MT" pitchFamily="18" charset="0"/>
                <a:sym typeface="Wingdings" pitchFamily="2" charset="2"/>
              </a:rPr>
              <a:t>provjeriti imaju li škole preduvjete za upis (poštivati datume)</a:t>
            </a:r>
          </a:p>
          <a:p>
            <a:pPr lvl="1" algn="just"/>
            <a:endParaRPr lang="hr-HR" dirty="0">
              <a:latin typeface="Bell MT" pitchFamily="18" charset="0"/>
              <a:sym typeface="Wingdings" pitchFamily="2" charset="2"/>
            </a:endParaRPr>
          </a:p>
          <a:p>
            <a:pPr algn="just"/>
            <a:r>
              <a:rPr lang="hr-HR" b="1" u="sng" dirty="0">
                <a:latin typeface="Bell MT" pitchFamily="18" charset="0"/>
                <a:sym typeface="Wingdings" pitchFamily="2" charset="2"/>
              </a:rPr>
              <a:t>PRIJAVA PROGRAMA OBRAZOVANJA</a:t>
            </a:r>
          </a:p>
          <a:p>
            <a:pPr lvl="1" algn="just"/>
            <a:r>
              <a:rPr lang="hr-HR" dirty="0">
                <a:latin typeface="Bell MT" pitchFamily="18" charset="0"/>
                <a:sym typeface="Wingdings" pitchFamily="2" charset="2"/>
              </a:rPr>
              <a:t>U ljetnom i jesenskom roku kandidat može prijaviti najviše šest programa obrazovanja </a:t>
            </a:r>
            <a:r>
              <a:rPr lang="hr-HR" i="1" dirty="0">
                <a:latin typeface="Bell MT" pitchFamily="18" charset="0"/>
                <a:sym typeface="Wingdings" pitchFamily="2" charset="2"/>
              </a:rPr>
              <a:t>(+ paralelni umjetnički programi)</a:t>
            </a:r>
          </a:p>
          <a:p>
            <a:pPr lvl="1" algn="just"/>
            <a:r>
              <a:rPr lang="hr-HR" dirty="0">
                <a:latin typeface="Bell MT" pitchFamily="18" charset="0"/>
                <a:sym typeface="Wingdings" pitchFamily="2" charset="2"/>
              </a:rPr>
              <a:t>Pretragu u sustavu je moguće prilagoditi s obzirom na županiju, naziv škole, vrstu škole, naziv programa obrazovanja i sl.</a:t>
            </a:r>
          </a:p>
          <a:p>
            <a:pPr lvl="1" algn="just"/>
            <a:r>
              <a:rPr lang="hr-HR" dirty="0">
                <a:latin typeface="Bell MT" pitchFamily="18" charset="0"/>
                <a:sym typeface="Wingdings" pitchFamily="2" charset="2"/>
              </a:rPr>
              <a:t>Za svaki program obrazovanja moguće je pregledati detaljnije informacije koje sadrže opis programa, strukturu bodovanja, popis preduvjeta i ostale važne informacije</a:t>
            </a:r>
          </a:p>
          <a:p>
            <a:pPr marL="0" indent="0">
              <a:buNone/>
            </a:pPr>
            <a:endParaRPr lang="hr-HR" dirty="0"/>
          </a:p>
          <a:p>
            <a:pPr marL="0" indent="0">
              <a:buNone/>
            </a:pPr>
            <a:endParaRPr lang="hr-HR" dirty="0"/>
          </a:p>
        </p:txBody>
      </p:sp>
    </p:spTree>
    <p:extLst>
      <p:ext uri="{BB962C8B-B14F-4D97-AF65-F5344CB8AC3E}">
        <p14:creationId xmlns:p14="http://schemas.microsoft.com/office/powerpoint/2010/main" val="2397154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1052736"/>
            <a:ext cx="8229600" cy="5271864"/>
          </a:xfrm>
        </p:spPr>
        <p:txBody>
          <a:bodyPr>
            <a:normAutofit fontScale="92500"/>
          </a:bodyPr>
          <a:lstStyle/>
          <a:p>
            <a:pPr algn="just"/>
            <a:r>
              <a:rPr lang="hr-HR" dirty="0">
                <a:latin typeface="Bell MT" pitchFamily="18" charset="0"/>
              </a:rPr>
              <a:t>Programi obrazovanja dodaju se na listu prioriteta koja se može mijenjati do roka navedenog u Odluci </a:t>
            </a:r>
            <a:r>
              <a:rPr lang="hr-HR" b="1" dirty="0">
                <a:latin typeface="Bell MT" pitchFamily="18" charset="0"/>
              </a:rPr>
              <a:t>(12. 7. 2020./ 22. 7. 2020.)</a:t>
            </a:r>
          </a:p>
          <a:p>
            <a:pPr algn="just"/>
            <a:r>
              <a:rPr lang="hr-HR" b="1" dirty="0">
                <a:solidFill>
                  <a:srgbClr val="FF0000"/>
                </a:solidFill>
                <a:latin typeface="Bell MT" pitchFamily="18" charset="0"/>
              </a:rPr>
              <a:t>LISTU PRIORITETA treba pripremiti na način da se na vrh liste postavi program obrazovanja koji se najviše želi upisati, a zatim ostali, željenim redoslijedom</a:t>
            </a:r>
          </a:p>
          <a:p>
            <a:pPr algn="just"/>
            <a:r>
              <a:rPr lang="hr-HR" dirty="0">
                <a:latin typeface="Bell MT" pitchFamily="18" charset="0"/>
              </a:rPr>
              <a:t>Prilikom prijave programa potrebno je odabrati prvi i drugi strani jezik te izborne predmete između ponuđenih</a:t>
            </a:r>
          </a:p>
          <a:p>
            <a:pPr algn="just"/>
            <a:r>
              <a:rPr lang="hr-HR" dirty="0">
                <a:latin typeface="Bell MT" pitchFamily="18" charset="0"/>
              </a:rPr>
              <a:t>Ako kandidat nije zadovoljio potrebne preduvjete navedeno će biti vidljivo na detaljnom prikazu bodovanja za prijavljeni program obrazovanja u svakom trenutku (ako ne postoji mogućnost zadovoljenja tih preduvjeta, kandidat može obrisati taj program i umjesto njega prijaviti neki drugi)</a:t>
            </a:r>
          </a:p>
        </p:txBody>
      </p:sp>
    </p:spTree>
    <p:extLst>
      <p:ext uri="{BB962C8B-B14F-4D97-AF65-F5344CB8AC3E}">
        <p14:creationId xmlns:p14="http://schemas.microsoft.com/office/powerpoint/2010/main" val="640758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620688"/>
            <a:ext cx="8229600" cy="722344"/>
          </a:xfrm>
        </p:spPr>
        <p:txBody>
          <a:bodyPr>
            <a:normAutofit/>
          </a:bodyPr>
          <a:lstStyle/>
          <a:p>
            <a:r>
              <a:rPr lang="hr-HR" sz="4000" b="1" dirty="0">
                <a:latin typeface="Bell MT" pitchFamily="18" charset="0"/>
              </a:rPr>
              <a:t>Ljestvice poretka</a:t>
            </a:r>
          </a:p>
        </p:txBody>
      </p:sp>
      <p:sp>
        <p:nvSpPr>
          <p:cNvPr id="3" name="Rezervirano mjesto sadržaja 2"/>
          <p:cNvSpPr>
            <a:spLocks noGrp="1"/>
          </p:cNvSpPr>
          <p:nvPr>
            <p:ph idx="1"/>
          </p:nvPr>
        </p:nvSpPr>
        <p:spPr>
          <a:xfrm>
            <a:off x="395536" y="1412776"/>
            <a:ext cx="8229600" cy="5112568"/>
          </a:xfrm>
        </p:spPr>
        <p:txBody>
          <a:bodyPr>
            <a:normAutofit fontScale="92500"/>
          </a:bodyPr>
          <a:lstStyle/>
          <a:p>
            <a:pPr algn="just"/>
            <a:r>
              <a:rPr lang="hr-HR" dirty="0">
                <a:latin typeface="Bell MT" pitchFamily="18" charset="0"/>
              </a:rPr>
              <a:t>Svakog punog sata za svakog kandidata pronalazi se program obrazovanja koji mu je trenutačno najviši na listi prioriteta, a na kojemu se po bodovima nalazi unutar upisne kvote. Kad se takav program pronađe kandidat se briše sa svih ostalih lista prioriteta koje su mu niže na ljestvici poretka čime se otvaraju slobodna mjesta za kandidate ispod crte (postupak se ponavlja sve dok se time događaju pomaci na bolje)</a:t>
            </a:r>
          </a:p>
          <a:p>
            <a:pPr algn="just"/>
            <a:r>
              <a:rPr lang="hr-HR" dirty="0">
                <a:latin typeface="Bell MT" pitchFamily="18" charset="0"/>
              </a:rPr>
              <a:t>OGLEDNE LJESTVICE PORETKA </a:t>
            </a:r>
            <a:r>
              <a:rPr lang="hr-HR" dirty="0">
                <a:latin typeface="Bell MT" pitchFamily="18" charset="0"/>
                <a:sym typeface="Wingdings" pitchFamily="2" charset="2"/>
              </a:rPr>
              <a:t> neprestano se mijenjaju</a:t>
            </a:r>
          </a:p>
          <a:p>
            <a:pPr algn="just"/>
            <a:r>
              <a:rPr lang="hr-HR" b="1" dirty="0">
                <a:latin typeface="Bell MT" pitchFamily="18" charset="0"/>
                <a:sym typeface="Wingdings" pitchFamily="2" charset="2"/>
              </a:rPr>
              <a:t>KONAČNA LJESTVICA PORETKA </a:t>
            </a:r>
            <a:r>
              <a:rPr lang="hr-HR" dirty="0">
                <a:latin typeface="Bell MT" pitchFamily="18" charset="0"/>
                <a:sym typeface="Wingdings" pitchFamily="2" charset="2"/>
              </a:rPr>
              <a:t>(kandidat se nalazi na samo jednom programu obrazovanja u kojem je unutar upisne kvote i to onoga koji je najviši na njegovoj listi prioriteta)  </a:t>
            </a:r>
            <a:r>
              <a:rPr lang="hr-HR" b="1" dirty="0">
                <a:solidFill>
                  <a:srgbClr val="FF0000"/>
                </a:solidFill>
                <a:latin typeface="Bell MT" pitchFamily="18" charset="0"/>
                <a:sym typeface="Wingdings" pitchFamily="2" charset="2"/>
              </a:rPr>
              <a:t>25. 7. 2020.</a:t>
            </a:r>
            <a:endParaRPr lang="hr-HR" b="1" dirty="0">
              <a:solidFill>
                <a:srgbClr val="FF0000"/>
              </a:solidFill>
              <a:latin typeface="Bell MT" pitchFamily="18" charset="0"/>
            </a:endParaRPr>
          </a:p>
          <a:p>
            <a:endParaRPr lang="hr-HR" dirty="0"/>
          </a:p>
        </p:txBody>
      </p:sp>
    </p:spTree>
    <p:extLst>
      <p:ext uri="{BB962C8B-B14F-4D97-AF65-F5344CB8AC3E}">
        <p14:creationId xmlns:p14="http://schemas.microsoft.com/office/powerpoint/2010/main" val="2715847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A5A31C-068B-4E95-91B7-66A0E78B4F7B}"/>
              </a:ext>
            </a:extLst>
          </p:cNvPr>
          <p:cNvSpPr>
            <a:spLocks noGrp="1"/>
          </p:cNvSpPr>
          <p:nvPr>
            <p:ph type="title"/>
          </p:nvPr>
        </p:nvSpPr>
        <p:spPr>
          <a:xfrm>
            <a:off x="457200" y="541107"/>
            <a:ext cx="8229600" cy="794352"/>
          </a:xfrm>
        </p:spPr>
        <p:txBody>
          <a:bodyPr>
            <a:normAutofit/>
          </a:bodyPr>
          <a:lstStyle/>
          <a:p>
            <a:pPr algn="ctr"/>
            <a:r>
              <a:rPr lang="hr-HR" sz="4000" b="1" dirty="0">
                <a:latin typeface="Bell MT" panose="02020503060305020303" pitchFamily="18" charset="0"/>
              </a:rPr>
              <a:t>PRIJAVNICE ≠ UPISNICE</a:t>
            </a:r>
          </a:p>
        </p:txBody>
      </p:sp>
      <p:sp>
        <p:nvSpPr>
          <p:cNvPr id="3" name="Content Placeholder 2">
            <a:extLst>
              <a:ext uri="{FF2B5EF4-FFF2-40B4-BE49-F238E27FC236}">
                <a16:creationId xmlns:a16="http://schemas.microsoft.com/office/drawing/2014/main" xmlns="" id="{9F9B6924-08E0-49D6-8D8D-62E5E9B49BCE}"/>
              </a:ext>
            </a:extLst>
          </p:cNvPr>
          <p:cNvSpPr>
            <a:spLocks noGrp="1"/>
          </p:cNvSpPr>
          <p:nvPr>
            <p:ph idx="1"/>
          </p:nvPr>
        </p:nvSpPr>
        <p:spPr>
          <a:xfrm>
            <a:off x="457200" y="1628800"/>
            <a:ext cx="8229600" cy="4752528"/>
          </a:xfrm>
        </p:spPr>
        <p:txBody>
          <a:bodyPr>
            <a:normAutofit fontScale="85000" lnSpcReduction="10000"/>
          </a:bodyPr>
          <a:lstStyle/>
          <a:p>
            <a:pPr algn="just"/>
            <a:r>
              <a:rPr lang="hr-HR" b="1" u="sng" dirty="0">
                <a:solidFill>
                  <a:srgbClr val="FF0000"/>
                </a:solidFill>
              </a:rPr>
              <a:t>Prijavnica</a:t>
            </a:r>
            <a:r>
              <a:rPr lang="hr-HR" dirty="0"/>
              <a:t> = obrazac koji sadrži konačnu listu prijavljenih obrazovnih programa, poredanih po prioritetima</a:t>
            </a:r>
          </a:p>
          <a:p>
            <a:pPr lvl="1" algn="just"/>
            <a:r>
              <a:rPr lang="hr-HR" dirty="0"/>
              <a:t>Ispisuje ju razrednik, a potpisuju kandidat i njegov roditelj/skrbnik (</a:t>
            </a:r>
            <a:r>
              <a:rPr lang="hr-HR" dirty="0">
                <a:solidFill>
                  <a:srgbClr val="FF0000"/>
                </a:solidFill>
              </a:rPr>
              <a:t>22 – 24. 7. 2020.</a:t>
            </a:r>
            <a:r>
              <a:rPr lang="hr-HR" dirty="0"/>
              <a:t>)</a:t>
            </a:r>
          </a:p>
          <a:p>
            <a:pPr lvl="1" algn="just"/>
            <a:r>
              <a:rPr lang="hr-HR" dirty="0"/>
              <a:t>Čuva se u osnovnoj školi</a:t>
            </a:r>
          </a:p>
          <a:p>
            <a:pPr lvl="1" algn="just"/>
            <a:endParaRPr lang="hr-HR" dirty="0"/>
          </a:p>
          <a:p>
            <a:pPr algn="just"/>
            <a:r>
              <a:rPr lang="hr-HR" b="1" u="sng" dirty="0">
                <a:solidFill>
                  <a:srgbClr val="FF0000"/>
                </a:solidFill>
              </a:rPr>
              <a:t>Upisnica</a:t>
            </a:r>
            <a:r>
              <a:rPr lang="hr-HR" dirty="0"/>
              <a:t> = obrazac koji sadrži osnovne informacije o obrazovnom programu u koji je kandidat stekao pravo upisa</a:t>
            </a:r>
          </a:p>
          <a:p>
            <a:pPr lvl="1" algn="just"/>
            <a:r>
              <a:rPr lang="hr-HR" dirty="0"/>
              <a:t>Ispisuje ju kandidat, a potpisuju kandidat i njegov roditelj/skrbnik</a:t>
            </a:r>
          </a:p>
          <a:p>
            <a:pPr lvl="1" algn="just"/>
            <a:r>
              <a:rPr lang="hr-HR" dirty="0"/>
              <a:t>Dostavljaju u srednju školu u koju je ostvari pravo upisa do navedenog roka (</a:t>
            </a:r>
            <a:r>
              <a:rPr lang="hr-HR" b="1" dirty="0"/>
              <a:t>27. – 31. 7. 2020</a:t>
            </a:r>
            <a:r>
              <a:rPr lang="hr-HR" dirty="0"/>
              <a:t>.) </a:t>
            </a:r>
          </a:p>
          <a:p>
            <a:pPr lvl="1" algn="just"/>
            <a:r>
              <a:rPr lang="hr-HR" dirty="0"/>
              <a:t>Uz upisnicu dostavlju se i ostali potrebni dokumenti za upis koje je navela srednja škola (svjedodžba medicine rada/ potvrda školskog liječnika, ugovor o naukovanju i ostala dokumentacija)</a:t>
            </a:r>
          </a:p>
        </p:txBody>
      </p:sp>
    </p:spTree>
    <p:extLst>
      <p:ext uri="{BB962C8B-B14F-4D97-AF65-F5344CB8AC3E}">
        <p14:creationId xmlns:p14="http://schemas.microsoft.com/office/powerpoint/2010/main" val="140520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692696"/>
            <a:ext cx="8229600" cy="722344"/>
          </a:xfrm>
        </p:spPr>
        <p:txBody>
          <a:bodyPr>
            <a:normAutofit/>
          </a:bodyPr>
          <a:lstStyle/>
          <a:p>
            <a:r>
              <a:rPr lang="hr-HR" sz="4000" b="1" u="sng" dirty="0">
                <a:latin typeface="Bell MT" pitchFamily="18" charset="0"/>
              </a:rPr>
              <a:t>Što se boduje za upis u </a:t>
            </a:r>
            <a:r>
              <a:rPr lang="hr-HR" sz="4000" b="1" u="sng" dirty="0" err="1">
                <a:latin typeface="Bell MT" pitchFamily="18" charset="0"/>
              </a:rPr>
              <a:t>SŠ</a:t>
            </a:r>
            <a:r>
              <a:rPr lang="hr-HR" sz="4000" b="1" u="sng" dirty="0">
                <a:latin typeface="Bell MT" pitchFamily="18" charset="0"/>
              </a:rPr>
              <a:t>?</a:t>
            </a:r>
          </a:p>
        </p:txBody>
      </p:sp>
      <p:sp>
        <p:nvSpPr>
          <p:cNvPr id="3" name="Rezervirano mjesto sadržaja 2"/>
          <p:cNvSpPr>
            <a:spLocks noGrp="1"/>
          </p:cNvSpPr>
          <p:nvPr>
            <p:ph idx="1"/>
          </p:nvPr>
        </p:nvSpPr>
        <p:spPr>
          <a:xfrm>
            <a:off x="395536" y="1628800"/>
            <a:ext cx="8352928" cy="4389120"/>
          </a:xfrm>
        </p:spPr>
        <p:txBody>
          <a:bodyPr>
            <a:normAutofit lnSpcReduction="10000"/>
          </a:bodyPr>
          <a:lstStyle/>
          <a:p>
            <a:pPr algn="just"/>
            <a:r>
              <a:rPr lang="hr-HR" dirty="0">
                <a:latin typeface="Bell MT" pitchFamily="18" charset="0"/>
              </a:rPr>
              <a:t>Zajednički, dodatni i poseban element</a:t>
            </a:r>
          </a:p>
          <a:p>
            <a:pPr algn="just"/>
            <a:r>
              <a:rPr lang="hr-HR" dirty="0">
                <a:latin typeface="Bell MT" pitchFamily="18" charset="0"/>
              </a:rPr>
              <a:t>Zajednički element </a:t>
            </a:r>
          </a:p>
          <a:p>
            <a:pPr lvl="1" algn="just"/>
            <a:r>
              <a:rPr lang="hr-HR" dirty="0">
                <a:latin typeface="Bell MT" pitchFamily="18" charset="0"/>
              </a:rPr>
              <a:t>prosjek zaključnih ocjena svih nastavnih predmeta od 5. do 8. razreda i zaključne ocjene iz 7. i 8. razreda iz hrvatskog jezika, stranog jezika i matematike te triju predmeta značajnih za upis </a:t>
            </a:r>
          </a:p>
          <a:p>
            <a:pPr lvl="1" algn="just"/>
            <a:r>
              <a:rPr lang="hr-HR" dirty="0">
                <a:latin typeface="Bell MT" pitchFamily="18" charset="0"/>
              </a:rPr>
              <a:t>prosjek </a:t>
            </a:r>
            <a:r>
              <a:rPr lang="pl-PL" dirty="0">
                <a:latin typeface="Bell MT" pitchFamily="18" charset="0"/>
              </a:rPr>
              <a:t>zaključnih ocjena svih nastavnih predmeta od 5. do 8. razreda i zaključne ocjene iz 7. i 8. razreda iz hrvatskog jezika, stranog jezika i matematike </a:t>
            </a:r>
          </a:p>
          <a:p>
            <a:pPr lvl="1" algn="just"/>
            <a:r>
              <a:rPr lang="pl-PL" dirty="0">
                <a:latin typeface="Bell MT" pitchFamily="18" charset="0"/>
              </a:rPr>
              <a:t>prosjek zaključnih ocjena svih nastavnih predmeta od 5. do 8. razreda</a:t>
            </a:r>
            <a:endParaRPr lang="hr-HR" dirty="0">
              <a:latin typeface="Bell MT" pitchFamily="18" charset="0"/>
            </a:endParaRPr>
          </a:p>
        </p:txBody>
      </p:sp>
    </p:spTree>
    <p:extLst>
      <p:ext uri="{BB962C8B-B14F-4D97-AF65-F5344CB8AC3E}">
        <p14:creationId xmlns:p14="http://schemas.microsoft.com/office/powerpoint/2010/main" val="3699941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67544" y="1052736"/>
            <a:ext cx="8229600" cy="4968552"/>
          </a:xfrm>
        </p:spPr>
        <p:txBody>
          <a:bodyPr>
            <a:normAutofit/>
          </a:bodyPr>
          <a:lstStyle/>
          <a:p>
            <a:r>
              <a:rPr lang="hr-HR" dirty="0">
                <a:latin typeface="Bell MT" pitchFamily="18" charset="0"/>
              </a:rPr>
              <a:t>Dodatni element</a:t>
            </a:r>
          </a:p>
          <a:p>
            <a:pPr lvl="1"/>
            <a:r>
              <a:rPr lang="hr-HR" dirty="0">
                <a:latin typeface="Bell MT" pitchFamily="18" charset="0"/>
              </a:rPr>
              <a:t>posebna znanja, vještina, sposobnosti i darovitosti</a:t>
            </a:r>
          </a:p>
          <a:p>
            <a:pPr lvl="1"/>
            <a:r>
              <a:rPr lang="hr-HR" dirty="0">
                <a:latin typeface="Bell MT" pitchFamily="18" charset="0"/>
              </a:rPr>
              <a:t>natjecanja u znanju</a:t>
            </a:r>
          </a:p>
          <a:p>
            <a:pPr lvl="1"/>
            <a:r>
              <a:rPr lang="hr-HR" dirty="0">
                <a:latin typeface="Bell MT" pitchFamily="18" charset="0"/>
              </a:rPr>
              <a:t>natjecanja u organizaciji školskih sportskih društava</a:t>
            </a:r>
          </a:p>
          <a:p>
            <a:endParaRPr lang="hr-HR" dirty="0">
              <a:latin typeface="Bell MT" pitchFamily="18" charset="0"/>
            </a:endParaRPr>
          </a:p>
          <a:p>
            <a:r>
              <a:rPr lang="hr-HR" dirty="0">
                <a:latin typeface="Bell MT" pitchFamily="18" charset="0"/>
              </a:rPr>
              <a:t>Poseban element</a:t>
            </a:r>
          </a:p>
          <a:p>
            <a:pPr lvl="1"/>
            <a:r>
              <a:rPr lang="hr-HR" dirty="0">
                <a:latin typeface="Bell MT" pitchFamily="18" charset="0"/>
              </a:rPr>
              <a:t>kandidat sa zdravstvenim teškoćama</a:t>
            </a:r>
          </a:p>
          <a:p>
            <a:pPr lvl="1"/>
            <a:r>
              <a:rPr lang="hr-HR" dirty="0">
                <a:latin typeface="Bell MT" pitchFamily="18" charset="0"/>
              </a:rPr>
              <a:t>kandidat koji živi u otežanim uvjetima izazvanim ekonomskim, socijalnim te odgojnim čimbenicima</a:t>
            </a:r>
          </a:p>
          <a:p>
            <a:pPr lvl="1"/>
            <a:r>
              <a:rPr lang="hr-HR" dirty="0">
                <a:latin typeface="Bell MT" pitchFamily="18" charset="0"/>
              </a:rPr>
              <a:t>kandidat koji je pripadnik romske nacionalne manjine</a:t>
            </a:r>
          </a:p>
        </p:txBody>
      </p:sp>
    </p:spTree>
    <p:extLst>
      <p:ext uri="{BB962C8B-B14F-4D97-AF65-F5344CB8AC3E}">
        <p14:creationId xmlns:p14="http://schemas.microsoft.com/office/powerpoint/2010/main" val="2841799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548680"/>
            <a:ext cx="8229600" cy="1143000"/>
          </a:xfrm>
        </p:spPr>
        <p:txBody>
          <a:bodyPr>
            <a:noAutofit/>
          </a:bodyPr>
          <a:lstStyle/>
          <a:p>
            <a:pPr algn="ctr"/>
            <a:r>
              <a:rPr lang="hr-HR" sz="3200" b="1" dirty="0">
                <a:latin typeface="Bell MT" pitchFamily="18" charset="0"/>
              </a:rPr>
              <a:t>Bodovanje natjecanja u znanju i sportskih natjecanja</a:t>
            </a:r>
          </a:p>
        </p:txBody>
      </p:sp>
      <p:graphicFrame>
        <p:nvGraphicFramePr>
          <p:cNvPr id="4" name="Rezervirano mjesto sadržaja 3"/>
          <p:cNvGraphicFramePr>
            <a:graphicFrameLocks noGrp="1"/>
          </p:cNvGraphicFramePr>
          <p:nvPr>
            <p:ph idx="1"/>
            <p:extLst>
              <p:ext uri="{D42A27DB-BD31-4B8C-83A1-F6EECF244321}">
                <p14:modId xmlns:p14="http://schemas.microsoft.com/office/powerpoint/2010/main" val="2485216804"/>
              </p:ext>
            </p:extLst>
          </p:nvPr>
        </p:nvGraphicFramePr>
        <p:xfrm>
          <a:off x="467544" y="1844824"/>
          <a:ext cx="8229600" cy="3032864"/>
        </p:xfrm>
        <a:graphic>
          <a:graphicData uri="http://schemas.openxmlformats.org/drawingml/2006/table">
            <a:tbl>
              <a:tblPr firstRow="1" bandRow="1">
                <a:tableStyleId>{5C22544A-7EE6-4342-B048-85BDC9FD1C3A}</a:tableStyleId>
              </a:tblPr>
              <a:tblGrid>
                <a:gridCol w="5616624">
                  <a:extLst>
                    <a:ext uri="{9D8B030D-6E8A-4147-A177-3AD203B41FA5}">
                      <a16:colId xmlns:a16="http://schemas.microsoft.com/office/drawing/2014/main" xmlns="" val="20000"/>
                    </a:ext>
                  </a:extLst>
                </a:gridCol>
                <a:gridCol w="2612976">
                  <a:extLst>
                    <a:ext uri="{9D8B030D-6E8A-4147-A177-3AD203B41FA5}">
                      <a16:colId xmlns:a16="http://schemas.microsoft.com/office/drawing/2014/main" xmlns="" val="20001"/>
                    </a:ext>
                  </a:extLst>
                </a:gridCol>
              </a:tblGrid>
              <a:tr h="370840">
                <a:tc>
                  <a:txBody>
                    <a:bodyPr/>
                    <a:lstStyle/>
                    <a:p>
                      <a:r>
                        <a:rPr lang="hr-HR" dirty="0"/>
                        <a:t>Rezultat državnog ili</a:t>
                      </a:r>
                      <a:r>
                        <a:rPr lang="hr-HR" baseline="0" dirty="0"/>
                        <a:t> međunarodnog natjecanja u znanju</a:t>
                      </a:r>
                      <a:endParaRPr lang="hr-HR" dirty="0"/>
                    </a:p>
                  </a:txBody>
                  <a:tcPr/>
                </a:tc>
                <a:tc>
                  <a:txBody>
                    <a:bodyPr/>
                    <a:lstStyle/>
                    <a:p>
                      <a:r>
                        <a:rPr lang="hr-HR" dirty="0"/>
                        <a:t>Pravo na izravan upis/ dodatne bodove</a:t>
                      </a:r>
                    </a:p>
                  </a:txBody>
                  <a:tcPr/>
                </a:tc>
                <a:extLst>
                  <a:ext uri="{0D108BD9-81ED-4DB2-BD59-A6C34878D82A}">
                    <a16:rowId xmlns:a16="http://schemas.microsoft.com/office/drawing/2014/main" xmlns="" val="10000"/>
                  </a:ext>
                </a:extLst>
              </a:tr>
              <a:tr h="370840">
                <a:tc>
                  <a:txBody>
                    <a:bodyPr/>
                    <a:lstStyle/>
                    <a:p>
                      <a:r>
                        <a:rPr lang="hr-HR" dirty="0"/>
                        <a:t>Prvo, drugo ili treće osvojeno mjesto kao pojedinac od 5. do</a:t>
                      </a:r>
                      <a:r>
                        <a:rPr lang="hr-HR" baseline="0" dirty="0"/>
                        <a:t> 8. razreda</a:t>
                      </a:r>
                      <a:endParaRPr lang="hr-HR" dirty="0"/>
                    </a:p>
                  </a:txBody>
                  <a:tcPr/>
                </a:tc>
                <a:tc>
                  <a:txBody>
                    <a:bodyPr/>
                    <a:lstStyle/>
                    <a:p>
                      <a:r>
                        <a:rPr lang="hr-HR" dirty="0"/>
                        <a:t>Izravan</a:t>
                      </a:r>
                      <a:r>
                        <a:rPr lang="hr-HR" baseline="0" dirty="0"/>
                        <a:t> upis </a:t>
                      </a:r>
                      <a:r>
                        <a:rPr lang="hr-HR" sz="1600" baseline="0" dirty="0"/>
                        <a:t>(uz zadovoljavanje uvjeta škole)</a:t>
                      </a:r>
                      <a:endParaRPr lang="hr-HR" sz="1600" dirty="0"/>
                    </a:p>
                  </a:txBody>
                  <a:tcPr/>
                </a:tc>
                <a:extLst>
                  <a:ext uri="{0D108BD9-81ED-4DB2-BD59-A6C34878D82A}">
                    <a16:rowId xmlns:a16="http://schemas.microsoft.com/office/drawing/2014/main" xmlns="" val="10001"/>
                  </a:ext>
                </a:extLst>
              </a:tr>
              <a:tr h="376024">
                <a:tc>
                  <a:txBody>
                    <a:bodyPr/>
                    <a:lstStyle/>
                    <a:p>
                      <a:r>
                        <a:rPr lang="hr-HR" dirty="0"/>
                        <a:t>Prvo osvojeno</a:t>
                      </a:r>
                      <a:r>
                        <a:rPr lang="hr-HR" baseline="0" dirty="0"/>
                        <a:t> mjesto kao član skupine od 5. do 8. raz.</a:t>
                      </a:r>
                      <a:endParaRPr lang="hr-HR" dirty="0"/>
                    </a:p>
                  </a:txBody>
                  <a:tcPr/>
                </a:tc>
                <a:tc>
                  <a:txBody>
                    <a:bodyPr/>
                    <a:lstStyle/>
                    <a:p>
                      <a:r>
                        <a:rPr lang="hr-HR" dirty="0"/>
                        <a:t>4 boda</a:t>
                      </a:r>
                    </a:p>
                  </a:txBody>
                  <a:tcPr/>
                </a:tc>
                <a:extLst>
                  <a:ext uri="{0D108BD9-81ED-4DB2-BD59-A6C34878D82A}">
                    <a16:rowId xmlns:a16="http://schemas.microsoft.com/office/drawing/2014/main" xmlns=""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800" b="0" i="0" u="none" strike="noStrike" kern="1200" cap="none" spc="0" normalizeH="0" baseline="0" noProof="0" dirty="0">
                          <a:ln>
                            <a:noFill/>
                          </a:ln>
                          <a:solidFill>
                            <a:prstClr val="black"/>
                          </a:solidFill>
                          <a:effectLst/>
                          <a:uLnTx/>
                          <a:uFillTx/>
                          <a:latin typeface="+mn-lt"/>
                          <a:ea typeface="+mn-ea"/>
                          <a:cs typeface="+mn-cs"/>
                        </a:rPr>
                        <a:t>Drugo osvojeno mjesto kao član skupine od 5. do 8. raz.</a:t>
                      </a:r>
                    </a:p>
                  </a:txBody>
                  <a:tcPr/>
                </a:tc>
                <a:tc>
                  <a:txBody>
                    <a:bodyPr/>
                    <a:lstStyle/>
                    <a:p>
                      <a:r>
                        <a:rPr lang="hr-HR" dirty="0"/>
                        <a:t>3 boda</a:t>
                      </a:r>
                    </a:p>
                  </a:txBody>
                  <a:tcPr/>
                </a:tc>
                <a:extLst>
                  <a:ext uri="{0D108BD9-81ED-4DB2-BD59-A6C34878D82A}">
                    <a16:rowId xmlns:a16="http://schemas.microsoft.com/office/drawing/2014/main" xmlns="" val="10003"/>
                  </a:ext>
                </a:extLst>
              </a:tr>
              <a:tr h="3492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800" b="0" i="0" u="none" strike="noStrike" kern="1200" cap="none" spc="0" normalizeH="0" baseline="0" noProof="0" dirty="0">
                          <a:ln>
                            <a:noFill/>
                          </a:ln>
                          <a:solidFill>
                            <a:prstClr val="black"/>
                          </a:solidFill>
                          <a:effectLst/>
                          <a:uLnTx/>
                          <a:uFillTx/>
                          <a:latin typeface="+mn-lt"/>
                          <a:ea typeface="+mn-ea"/>
                          <a:cs typeface="+mn-cs"/>
                        </a:rPr>
                        <a:t>Treće osvojeno mjesto kao član skupine od 5. do 8. raz.</a:t>
                      </a:r>
                    </a:p>
                  </a:txBody>
                  <a:tcPr/>
                </a:tc>
                <a:tc>
                  <a:txBody>
                    <a:bodyPr/>
                    <a:lstStyle/>
                    <a:p>
                      <a:r>
                        <a:rPr lang="hr-HR" dirty="0"/>
                        <a:t>2 boda</a:t>
                      </a:r>
                    </a:p>
                  </a:txBody>
                  <a:tcPr/>
                </a:tc>
                <a:extLst>
                  <a:ext uri="{0D108BD9-81ED-4DB2-BD59-A6C34878D82A}">
                    <a16:rowId xmlns:a16="http://schemas.microsoft.com/office/drawing/2014/main" xmlns="" val="10004"/>
                  </a:ext>
                </a:extLst>
              </a:tr>
              <a:tr h="370840">
                <a:tc>
                  <a:txBody>
                    <a:bodyPr/>
                    <a:lstStyle/>
                    <a:p>
                      <a:r>
                        <a:rPr lang="hr-HR" dirty="0"/>
                        <a:t>Sudjelovanje</a:t>
                      </a:r>
                      <a:r>
                        <a:rPr lang="hr-HR" baseline="0" dirty="0"/>
                        <a:t> kao pojedinac ili član skupine od 5. do 8. razreda</a:t>
                      </a:r>
                      <a:endParaRPr lang="hr-HR" dirty="0"/>
                    </a:p>
                  </a:txBody>
                  <a:tcPr/>
                </a:tc>
                <a:tc>
                  <a:txBody>
                    <a:bodyPr/>
                    <a:lstStyle/>
                    <a:p>
                      <a:r>
                        <a:rPr lang="hr-HR" dirty="0"/>
                        <a:t>1 bod</a:t>
                      </a:r>
                    </a:p>
                  </a:txBody>
                  <a:tcPr/>
                </a:tc>
                <a:extLst>
                  <a:ext uri="{0D108BD9-81ED-4DB2-BD59-A6C34878D82A}">
                    <a16:rowId xmlns:a16="http://schemas.microsoft.com/office/drawing/2014/main" xmlns="" val="10005"/>
                  </a:ext>
                </a:extLst>
              </a:tr>
            </a:tbl>
          </a:graphicData>
        </a:graphic>
      </p:graphicFrame>
      <p:graphicFrame>
        <p:nvGraphicFramePr>
          <p:cNvPr id="5" name="Rezervirano mjesto sadržaja 3"/>
          <p:cNvGraphicFramePr>
            <a:graphicFrameLocks/>
          </p:cNvGraphicFramePr>
          <p:nvPr>
            <p:extLst>
              <p:ext uri="{D42A27DB-BD31-4B8C-83A1-F6EECF244321}">
                <p14:modId xmlns:p14="http://schemas.microsoft.com/office/powerpoint/2010/main" val="2163786354"/>
              </p:ext>
            </p:extLst>
          </p:nvPr>
        </p:nvGraphicFramePr>
        <p:xfrm>
          <a:off x="467544" y="5157192"/>
          <a:ext cx="8229600" cy="1478280"/>
        </p:xfrm>
        <a:graphic>
          <a:graphicData uri="http://schemas.openxmlformats.org/drawingml/2006/table">
            <a:tbl>
              <a:tblPr firstRow="1" bandRow="1">
                <a:tableStyleId>{5C22544A-7EE6-4342-B048-85BDC9FD1C3A}</a:tableStyleId>
              </a:tblPr>
              <a:tblGrid>
                <a:gridCol w="5616624">
                  <a:extLst>
                    <a:ext uri="{9D8B030D-6E8A-4147-A177-3AD203B41FA5}">
                      <a16:colId xmlns:a16="http://schemas.microsoft.com/office/drawing/2014/main" xmlns="" val="20000"/>
                    </a:ext>
                  </a:extLst>
                </a:gridCol>
                <a:gridCol w="2612976">
                  <a:extLst>
                    <a:ext uri="{9D8B030D-6E8A-4147-A177-3AD203B41FA5}">
                      <a16:colId xmlns:a16="http://schemas.microsoft.com/office/drawing/2014/main" xmlns="" val="20001"/>
                    </a:ext>
                  </a:extLst>
                </a:gridCol>
              </a:tblGrid>
              <a:tr h="288032">
                <a:tc>
                  <a:txBody>
                    <a:bodyPr/>
                    <a:lstStyle/>
                    <a:p>
                      <a:r>
                        <a:rPr lang="hr-HR" dirty="0"/>
                        <a:t>Natjecanja školskih sportskih društava </a:t>
                      </a:r>
                    </a:p>
                  </a:txBody>
                  <a:tcPr/>
                </a:tc>
                <a:tc>
                  <a:txBody>
                    <a:bodyPr/>
                    <a:lstStyle/>
                    <a:p>
                      <a:r>
                        <a:rPr lang="hr-HR" dirty="0"/>
                        <a:t>Dodatni bodovi</a:t>
                      </a:r>
                    </a:p>
                  </a:txBody>
                  <a:tcPr/>
                </a:tc>
                <a:extLst>
                  <a:ext uri="{0D108BD9-81ED-4DB2-BD59-A6C34878D82A}">
                    <a16:rowId xmlns:a16="http://schemas.microsoft.com/office/drawing/2014/main" xmlns="" val="10000"/>
                  </a:ext>
                </a:extLst>
              </a:tr>
              <a:tr h="370840">
                <a:tc>
                  <a:txBody>
                    <a:bodyPr/>
                    <a:lstStyle/>
                    <a:p>
                      <a:r>
                        <a:rPr lang="hr-HR" dirty="0"/>
                        <a:t>Prvo osvojeno mjesto kao član skupine</a:t>
                      </a:r>
                    </a:p>
                  </a:txBody>
                  <a:tcPr/>
                </a:tc>
                <a:tc>
                  <a:txBody>
                    <a:bodyPr/>
                    <a:lstStyle/>
                    <a:p>
                      <a:r>
                        <a:rPr lang="hr-HR" dirty="0"/>
                        <a:t>3 boda</a:t>
                      </a:r>
                    </a:p>
                  </a:txBody>
                  <a:tcPr/>
                </a:tc>
                <a:extLst>
                  <a:ext uri="{0D108BD9-81ED-4DB2-BD59-A6C34878D82A}">
                    <a16:rowId xmlns:a16="http://schemas.microsoft.com/office/drawing/2014/main" xmlns=""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dirty="0"/>
                        <a:t>Drugo </a:t>
                      </a:r>
                      <a:r>
                        <a:rPr kumimoji="0" lang="hr-HR" sz="1800" b="0" i="0" u="none" strike="noStrike" kern="1200" cap="none" spc="0" normalizeH="0" baseline="0" noProof="0" dirty="0">
                          <a:ln>
                            <a:noFill/>
                          </a:ln>
                          <a:solidFill>
                            <a:prstClr val="black"/>
                          </a:solidFill>
                          <a:effectLst/>
                          <a:uLnTx/>
                          <a:uFillTx/>
                          <a:latin typeface="+mn-lt"/>
                          <a:ea typeface="+mn-ea"/>
                          <a:cs typeface="+mn-cs"/>
                        </a:rPr>
                        <a:t>osvojeno mjesto kao član skupine</a:t>
                      </a:r>
                    </a:p>
                  </a:txBody>
                  <a:tcPr/>
                </a:tc>
                <a:tc>
                  <a:txBody>
                    <a:bodyPr/>
                    <a:lstStyle/>
                    <a:p>
                      <a:r>
                        <a:rPr lang="hr-HR" dirty="0"/>
                        <a:t>2 boda</a:t>
                      </a:r>
                    </a:p>
                  </a:txBody>
                  <a:tcPr/>
                </a:tc>
                <a:extLst>
                  <a:ext uri="{0D108BD9-81ED-4DB2-BD59-A6C34878D82A}">
                    <a16:rowId xmlns:a16="http://schemas.microsoft.com/office/drawing/2014/main" xmlns=""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dirty="0"/>
                        <a:t>Treće </a:t>
                      </a:r>
                      <a:r>
                        <a:rPr kumimoji="0" lang="hr-HR" sz="1800" b="0" i="0" u="none" strike="noStrike" kern="1200" cap="none" spc="0" normalizeH="0" baseline="0" noProof="0" dirty="0">
                          <a:ln>
                            <a:noFill/>
                          </a:ln>
                          <a:solidFill>
                            <a:prstClr val="black"/>
                          </a:solidFill>
                          <a:effectLst/>
                          <a:uLnTx/>
                          <a:uFillTx/>
                          <a:latin typeface="+mn-lt"/>
                          <a:ea typeface="+mn-ea"/>
                          <a:cs typeface="+mn-cs"/>
                        </a:rPr>
                        <a:t>osvojeno mjesto kao član skupine</a:t>
                      </a:r>
                    </a:p>
                  </a:txBody>
                  <a:tcPr/>
                </a:tc>
                <a:tc>
                  <a:txBody>
                    <a:bodyPr/>
                    <a:lstStyle/>
                    <a:p>
                      <a:r>
                        <a:rPr lang="hr-HR" dirty="0"/>
                        <a:t>1 bod</a:t>
                      </a:r>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3648450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jek">
  <a:themeElements>
    <a:clrScheme name="Tije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Tije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ije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546</TotalTime>
  <Words>2083</Words>
  <Application>Microsoft Office PowerPoint</Application>
  <PresentationFormat>Prikaz na zaslonu (4:3)</PresentationFormat>
  <Paragraphs>198</Paragraphs>
  <Slides>23</Slides>
  <Notes>0</Notes>
  <HiddenSlides>0</HiddenSlides>
  <MMClips>0</MMClips>
  <ScaleCrop>false</ScaleCrop>
  <HeadingPairs>
    <vt:vector size="6" baseType="variant">
      <vt:variant>
        <vt:lpstr>Korišteni fontovi</vt:lpstr>
      </vt:variant>
      <vt:variant>
        <vt:i4>6</vt:i4>
      </vt:variant>
      <vt:variant>
        <vt:lpstr>Tema</vt:lpstr>
      </vt:variant>
      <vt:variant>
        <vt:i4>1</vt:i4>
      </vt:variant>
      <vt:variant>
        <vt:lpstr>Naslovi slajdova</vt:lpstr>
      </vt:variant>
      <vt:variant>
        <vt:i4>23</vt:i4>
      </vt:variant>
    </vt:vector>
  </HeadingPairs>
  <TitlesOfParts>
    <vt:vector size="30" baseType="lpstr">
      <vt:lpstr>Bell MT</vt:lpstr>
      <vt:lpstr>Calibri</vt:lpstr>
      <vt:lpstr>Constantia</vt:lpstr>
      <vt:lpstr>Times New Roman</vt:lpstr>
      <vt:lpstr>Wingdings</vt:lpstr>
      <vt:lpstr>Wingdings 2</vt:lpstr>
      <vt:lpstr>Tijek</vt:lpstr>
      <vt:lpstr>PRIJAVE I UPISI U SREDNJE ŠKOLE  za školsku godinu 2020./2021.</vt:lpstr>
      <vt:lpstr>UPISNI POSTUPAK</vt:lpstr>
      <vt:lpstr>PowerPointova prezentacija</vt:lpstr>
      <vt:lpstr>PowerPointova prezentacija</vt:lpstr>
      <vt:lpstr>Ljestvice poretka</vt:lpstr>
      <vt:lpstr>PRIJAVNICE ≠ UPISNICE</vt:lpstr>
      <vt:lpstr>Što se boduje za upis u SŠ?</vt:lpstr>
      <vt:lpstr>PowerPointova prezentacija</vt:lpstr>
      <vt:lpstr>Bodovanje natjecanja u znanju i sportskih natjecanja</vt:lpstr>
      <vt:lpstr>Dodatne provjere znanja i sposobnosti</vt:lpstr>
      <vt:lpstr>Bodovanje posebnog elementa</vt:lpstr>
      <vt:lpstr>PowerPointova prezentacija</vt:lpstr>
      <vt:lpstr>MINIMALNI BODOVNI PRAG</vt:lpstr>
      <vt:lpstr>KANDIDATI S TEŠKOĆAMA U RAZVOJU</vt:lpstr>
      <vt:lpstr>Odluka o upisu učenika u I. razred SŠ u školskoj godini 2020./2021.</vt:lpstr>
      <vt:lpstr>LJETNI UPISNI ROK</vt:lpstr>
      <vt:lpstr>LJETNI UPISNI ROK</vt:lpstr>
      <vt:lpstr>JESENSKI UPISNI ROK</vt:lpstr>
      <vt:lpstr>JESENSKI UPISNI ROK</vt:lpstr>
      <vt:lpstr>Prijava učenika koji se upisuju u odjele za sportaše (ljetni i jesenski rok)</vt:lpstr>
      <vt:lpstr>NAKNADNI UPISNI ROK</vt:lpstr>
      <vt:lpstr>PowerPointova prezentacija</vt:lpstr>
      <vt:lpstr>Hvala na pažnji!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PRIJAVE I UPISI U SREDNJE ŠKOLE  za školsku godinu 2019./2020.</dc:title>
  <dc:creator>Ivana</dc:creator>
  <cp:lastModifiedBy>Martina</cp:lastModifiedBy>
  <cp:revision>30</cp:revision>
  <dcterms:created xsi:type="dcterms:W3CDTF">2019-05-26T15:44:25Z</dcterms:created>
  <dcterms:modified xsi:type="dcterms:W3CDTF">2020-06-03T09:14:43Z</dcterms:modified>
</cp:coreProperties>
</file>