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797675" cy="992822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0444D7-07A8-4793-90DF-99995225C7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1126612-4563-5D2F-6A48-9BAE705CD4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F8D685C-D6C6-4BA8-FF35-643197C33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9/21/2022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814FF39-8B48-BD46-A652-165DD93B7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610A8FA-4C35-45B9-C580-92F4BDAC6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1441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6483DD-A261-C652-E940-C2A0937AB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92ABB00-0DBF-A92B-6A71-0F9A926E5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7BCBFD4-DD9F-CD75-7BFB-C0C84DA25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9/21/2022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178974F-19FD-947C-885C-8A444BCB2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721FAA3-1EAE-1A1A-D05C-3915F8262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5954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71B862D-82AA-9501-A635-00CE9CF153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5613C0B-8063-C79A-9715-9F4E23E80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029C9EB-63EF-BD4B-C8C5-E0D14535E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9/21/2022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D655DCB-CDC5-A886-F4F6-1A7661097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8182F9-A4E6-DBCF-1C1D-3A3022DED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3280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C463F0-11F9-8A1F-36DE-EBB2F3EDA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022703B-AD13-99CC-58C1-DBCB7B3AC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3494494-086E-EC44-9196-BC3E05F69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9/21/2022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2111860-F1B4-F020-8618-C6827D807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56686D5-568F-3DC9-B758-2939B6E70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22976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5B0094-CA8B-4F05-C6EA-2C1C9096D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1CEB922-629E-2A15-1474-956AA2F2C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846C596-E6E0-40F0-75DA-505FD2E9D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9/21/2022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219A74F-BB25-90C2-C5AB-E0D4247C3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C45E321-DFDE-E116-B9BB-060D8D5F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7377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C01D37-B473-365B-C4B1-8148F05BC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BA079EF-3403-5DCF-CD85-AF9023EFEF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8CC761F-1979-1914-0DD0-ED714F445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E64AE54-570F-B649-5FBD-1FAF0B07C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9/21/2022</a:t>
            </a:fld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2074C99-7CBE-8161-DE1A-55D0FEC62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3982FF8-6143-84A0-33B0-50A9A9A23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67609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9C9A08-4F6C-B35A-7BBF-1399C0042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907FE87-4F5C-6A77-239A-77CCE28FD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AFB6655-C227-CB92-6318-54BA52ADB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AE912F5-6A39-1030-C101-82361B6D22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F2F9400-0512-50B6-F936-A85B3888BD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1BEE3451-7B10-422F-DBF0-FEEAC2B96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9/21/2022</a:t>
            </a:fld>
            <a:endParaRPr lang="en-US" dirty="0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28EA7F3-CCAF-626F-AEB5-31FCA2692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1A379643-FA8C-3BF4-BB56-C64D1F812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0183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B0DDDF-D42D-5758-2399-5829201A2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88F91ED8-BEAD-7818-AADB-64366C925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9/21/2022</a:t>
            </a:fld>
            <a:endParaRPr lang="en-US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E637896-B236-01E8-D09B-C607F949B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30979E82-3F58-1611-B024-AA38E8A06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23468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4E343841-F544-9F1F-EE9A-AEBC1BA47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9/21/2022</a:t>
            </a:fld>
            <a:endParaRPr lang="en-US" dirty="0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C4448C1-E026-5726-D9FA-C98AF1E8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E230AC3-AE5F-099C-20B7-6A18C0D2B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9388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587107-2FDB-21C1-B8FB-E9B4F36FC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B79E3FB-DE42-5F41-1BB6-C18D3C292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1BD2728-83C3-4394-03D2-4ABF45F7F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51A4986-B4E2-FB8B-84E6-62A35AA34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9/21/2022</a:t>
            </a:fld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CE95C3E-4D4B-0BCA-04F5-0EE2A5DB7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07F78C1-1F2F-0024-8564-CA215549F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3065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E614D3-07B9-DC69-7A9B-47E9F8210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434697AC-5255-CA57-0739-63D9B02471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D767BC7-BD9E-BB14-6A47-A51A75CE2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BE0714D-5A7C-0B47-13FF-3E50D8583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9/21/2022</a:t>
            </a:fld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532949A-102A-0F96-1E28-A50839954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B9DECFA-27F6-B9BE-8870-0C393C0ED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58736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D045C06-2EAE-B08C-64C8-CC92A55B7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32D2F50-0111-7468-6E21-759D093F2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58B40A8-99A9-7A90-03B0-23FA95A953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9/21/2022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E09FC5D-775B-7F73-4D15-E00AE49866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0549951-BFCD-849E-B984-B47E6BD9C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523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2F588C-2DB9-DF68-FE02-47CDAAA29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278343"/>
            <a:ext cx="4500561" cy="922750"/>
          </a:xfrm>
        </p:spPr>
        <p:txBody>
          <a:bodyPr>
            <a:normAutofit/>
          </a:bodyPr>
          <a:lstStyle/>
          <a:p>
            <a:r>
              <a:rPr lang="hr-HR" sz="3000" b="1" dirty="0"/>
              <a:t>Što je grad-prijatelj djece?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76AF1A1-2926-8FF2-C6E3-FE510FDC2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1515533"/>
            <a:ext cx="4500561" cy="4793193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hr-HR" sz="2200" b="1" dirty="0">
                <a:solidFill>
                  <a:srgbClr val="C00000"/>
                </a:solidFill>
              </a:rPr>
              <a:t>grad koji se aktivno i kontinuirano posvećuje unaprjeđenju životnog standarda djece </a:t>
            </a:r>
            <a:r>
              <a:rPr lang="hr-HR" sz="2200" dirty="0"/>
              <a:t>brigom o                       odgoju i obrazovanju, kulturi, sportu i rekreaciji, socijalnoj skrbi, zdravlju i drugim aspektima života djece</a:t>
            </a:r>
          </a:p>
          <a:p>
            <a:endParaRPr lang="hr-HR" sz="2200" dirty="0"/>
          </a:p>
          <a:p>
            <a:pPr marL="342900" indent="-342900">
              <a:buFontTx/>
              <a:buChar char="-"/>
            </a:pPr>
            <a:r>
              <a:rPr lang="hr-HR" sz="2200" b="1" dirty="0">
                <a:solidFill>
                  <a:srgbClr val="C00000"/>
                </a:solidFill>
              </a:rPr>
              <a:t>grad koji potiče suradnju djece i odraslih</a:t>
            </a:r>
            <a:r>
              <a:rPr lang="hr-HR" sz="2200" b="1" dirty="0"/>
              <a:t>, </a:t>
            </a:r>
            <a:r>
              <a:rPr lang="hr-HR" sz="2200" dirty="0"/>
              <a:t>institucija i drugih subjekata u lokalnoj zajednici u stvaranju Grada </a:t>
            </a:r>
            <a:br>
              <a:rPr lang="hr-HR" sz="2200" dirty="0"/>
            </a:br>
            <a:r>
              <a:rPr lang="hr-HR" sz="2200" dirty="0"/>
              <a:t>po „mjeri djeteta”</a:t>
            </a:r>
          </a:p>
        </p:txBody>
      </p:sp>
      <p:pic>
        <p:nvPicPr>
          <p:cNvPr id="5" name="Slika 4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id="{BA95C80A-9BA0-8684-F2F9-D4A5927AE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422" y="1201093"/>
            <a:ext cx="6049714" cy="444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77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2F588C-2DB9-DF68-FE02-47CDAAA29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433264"/>
            <a:ext cx="4500561" cy="568324"/>
          </a:xfrm>
        </p:spPr>
        <p:txBody>
          <a:bodyPr>
            <a:noAutofit/>
          </a:bodyPr>
          <a:lstStyle/>
          <a:p>
            <a:r>
              <a:rPr lang="hr-HR" sz="2000" b="1" dirty="0"/>
              <a:t>Strategija za ostvarivanje prava i potreba djece na području Grada Zaprešića za razdoblje od 2022.-2027. godine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76AF1A1-2926-8FF2-C6E3-FE510FDC2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4" y="1105593"/>
            <a:ext cx="4500561" cy="5461462"/>
          </a:xfrm>
        </p:spPr>
        <p:txBody>
          <a:bodyPr>
            <a:normAutofit fontScale="47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sz="3400" dirty="0"/>
              <a:t>obuhvaća sljedeća programska područja:</a:t>
            </a:r>
          </a:p>
          <a:p>
            <a:endParaRPr lang="hr-HR" sz="1400" dirty="0"/>
          </a:p>
          <a:p>
            <a:pPr marL="457200" indent="-457200" algn="l">
              <a:buAutoNum type="arabicPeriod"/>
            </a:pPr>
            <a:r>
              <a:rPr lang="hr-HR" sz="3800" b="1" dirty="0"/>
              <a:t>Programska i financijska usmjerenost prema djeci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hr-HR" sz="3400" i="1" dirty="0"/>
              <a:t>kontinuirano planiranje aktivnosti za djecu i osiguravanje proračunskih sredstava za njihovo provođenje</a:t>
            </a:r>
          </a:p>
          <a:p>
            <a:pPr marL="457200" indent="-457200" algn="l">
              <a:buAutoNum type="arabicPeriod"/>
            </a:pPr>
            <a:r>
              <a:rPr lang="hr-HR" sz="3800" b="1" dirty="0"/>
              <a:t>Odgoj i obrazovanje djece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hr-HR" sz="3400" i="1" dirty="0"/>
              <a:t>briga o predškolskom, osnovnoškolskom i srednjoškolskom obrazovanju</a:t>
            </a:r>
          </a:p>
          <a:p>
            <a:pPr marL="457200" indent="-457200" algn="l">
              <a:buAutoNum type="arabicPeriod"/>
            </a:pPr>
            <a:r>
              <a:rPr lang="hr-HR" sz="3800" b="1" dirty="0"/>
              <a:t>Kultura, sport i slobodno vrijeme djece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hr-HR" sz="3400" i="1" dirty="0"/>
              <a:t>podupiranje programa udruga i ustanova u kulturi, tehničkoj kulturi, sportu, sportskoj rekreaciji i provođenju slobodnog vremena djece</a:t>
            </a:r>
          </a:p>
          <a:p>
            <a:pPr marL="457200" indent="-457200" algn="l">
              <a:buAutoNum type="arabicPeriod"/>
            </a:pPr>
            <a:r>
              <a:rPr lang="hr-HR" sz="3800" b="1" dirty="0"/>
              <a:t>Obiteljska i institucionalna skrb o djeci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hr-HR" sz="3400" i="1" dirty="0"/>
              <a:t>pomoć u skrbi o djeci, podrška u odgoju djece, provođenje programa prevencije neprihvatljivog ponašanja</a:t>
            </a:r>
          </a:p>
          <a:p>
            <a:pPr marL="457200" indent="-457200" algn="l">
              <a:buAutoNum type="arabicPeriod"/>
            </a:pPr>
            <a:r>
              <a:rPr lang="hr-HR" sz="3800" b="1" dirty="0"/>
              <a:t>Zdravo dijete u zdravom i sigurnom gradu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hr-HR" sz="3400" i="1" dirty="0"/>
              <a:t>promicanje zdravlja djece, sigurnosti u prometu i opće sigurnosti djece, poticanje djece na odgovoran odnos prema okolišu</a:t>
            </a:r>
          </a:p>
          <a:p>
            <a:pPr marL="457200" indent="-457200">
              <a:buAutoNum type="arabicPeriod"/>
            </a:pPr>
            <a:endParaRPr lang="hr-HR" dirty="0"/>
          </a:p>
          <a:p>
            <a:pPr marL="457200" indent="-457200">
              <a:buAutoNum type="arabicPeriod"/>
            </a:pPr>
            <a:endParaRPr lang="hr-HR" dirty="0"/>
          </a:p>
          <a:p>
            <a:endParaRPr lang="hr-HR" dirty="0"/>
          </a:p>
        </p:txBody>
      </p:sp>
      <p:pic>
        <p:nvPicPr>
          <p:cNvPr id="5" name="Slika 4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id="{BA95C80A-9BA0-8684-F2F9-D4A5927AE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422" y="1201093"/>
            <a:ext cx="6049714" cy="444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65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2F588C-2DB9-DF68-FE02-47CDAAA29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667" y="-1609"/>
            <a:ext cx="4500561" cy="992209"/>
          </a:xfrm>
        </p:spPr>
        <p:txBody>
          <a:bodyPr>
            <a:normAutofit/>
          </a:bodyPr>
          <a:lstStyle/>
          <a:p>
            <a:r>
              <a:rPr lang="hr-HR" sz="3000" b="1" dirty="0"/>
              <a:t>Aktivnosti koje Grad provodi za djecu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76AF1A1-2926-8FF2-C6E3-FE510FDC2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990599"/>
            <a:ext cx="4500561" cy="5626331"/>
          </a:xfrm>
        </p:spPr>
        <p:txBody>
          <a:bodyPr>
            <a:normAutofit fontScale="92500" lnSpcReduction="20000"/>
          </a:bodyPr>
          <a:lstStyle/>
          <a:p>
            <a:pPr marL="285750" lvl="0" indent="-285750" algn="l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r>
              <a:rPr lang="hr-H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 podupire i provodi brojne aktivnosti za djecu, neke od njih su:</a:t>
            </a:r>
            <a:endParaRPr lang="hr-HR" sz="10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1700"/>
            </a:pPr>
            <a:endParaRPr lang="hr-HR" sz="9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1700"/>
              <a:buFont typeface="Times New Roman" panose="02020603050405020304" pitchFamily="18" charset="0"/>
              <a:buAutoNum type="arabicPeriod"/>
            </a:pPr>
            <a:r>
              <a:rPr lang="hr-HR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Izgradnja i održavanje objekata namijenjenih aktivnostima za djecu</a:t>
            </a:r>
            <a:r>
              <a:rPr lang="hr-H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             </a:t>
            </a:r>
            <a:r>
              <a:rPr lang="hr-HR" sz="18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dječjih vrtića, osnovnih škola, sportskih objekata i terena</a:t>
            </a:r>
            <a:endParaRPr lang="hr-HR" sz="18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1700"/>
              <a:buFont typeface="Times New Roman" panose="02020603050405020304" pitchFamily="18" charset="0"/>
              <a:buAutoNum type="arabicPeriod"/>
            </a:pPr>
            <a:r>
              <a:rPr lang="hr-HR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Izgradnja i održavanje </a:t>
            </a:r>
            <a:r>
              <a:rPr lang="hr-HR" sz="1800" b="1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dječjih igrališta: </a:t>
            </a:r>
            <a:r>
              <a:rPr lang="hr-HR" sz="18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(trenutno 17 igrališta na  području Grada)</a:t>
            </a:r>
            <a:endParaRPr lang="hr-HR" sz="18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1700"/>
              <a:buFont typeface="Times New Roman" panose="02020603050405020304" pitchFamily="18" charset="0"/>
              <a:buAutoNum type="arabicPeriod"/>
            </a:pPr>
            <a:r>
              <a:rPr lang="hr-HR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Opremanje javnih površina sadržajima za rekreativne aktivnosti djece:                                  </a:t>
            </a:r>
            <a:r>
              <a:rPr lang="hr-HR" sz="1800" i="1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skate</a:t>
            </a:r>
            <a:r>
              <a:rPr lang="hr-HR" sz="18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-park, poligoni za vježbanje, stolovi za stolni tenis itd.</a:t>
            </a:r>
            <a:endParaRPr lang="hr-HR" sz="18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1700"/>
              <a:buFont typeface="Times New Roman" panose="02020603050405020304" pitchFamily="18" charset="0"/>
              <a:buAutoNum type="arabicPeriod"/>
            </a:pPr>
            <a:r>
              <a:rPr lang="hr-HR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Sufinanciranje cijene dječjih vrtića i programa produženog boravka</a:t>
            </a:r>
            <a:endParaRPr lang="hr-HR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1700"/>
              <a:buFont typeface="Times New Roman" panose="02020603050405020304" pitchFamily="18" charset="0"/>
              <a:buAutoNum type="arabicPeriod"/>
            </a:pPr>
            <a:r>
              <a:rPr lang="hr-HR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Besplatni školski udžbenici i radne bilježnice</a:t>
            </a:r>
            <a:endParaRPr lang="hr-HR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1700"/>
              <a:buFont typeface="Times New Roman" panose="02020603050405020304" pitchFamily="18" charset="0"/>
              <a:buAutoNum type="arabicPeriod"/>
            </a:pPr>
            <a:r>
              <a:rPr lang="hr-HR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Poticajne nagrade i stipendije učenicima</a:t>
            </a:r>
            <a:endParaRPr lang="hr-HR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1700"/>
              <a:buFont typeface="Times New Roman" panose="02020603050405020304" pitchFamily="18" charset="0"/>
              <a:buAutoNum type="arabicPeriod"/>
            </a:pPr>
            <a:r>
              <a:rPr lang="hr-HR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Darivanje djece u povodu blagdana sv. Nikole</a:t>
            </a:r>
            <a:endParaRPr lang="hr-HR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1700"/>
              <a:buFont typeface="Times New Roman" panose="02020603050405020304" pitchFamily="18" charset="0"/>
              <a:buAutoNum type="arabicPeriod"/>
            </a:pPr>
            <a:r>
              <a:rPr lang="hr-HR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Podrška djeci s teškoćama u razvoju</a:t>
            </a:r>
          </a:p>
          <a:p>
            <a:pPr marL="342900" lvl="0" indent="-342900" algn="l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1700"/>
              <a:buFont typeface="Times New Roman" panose="02020603050405020304" pitchFamily="18" charset="0"/>
              <a:buAutoNum type="arabicPeriod"/>
            </a:pPr>
            <a:r>
              <a:rPr lang="hr-HR" sz="1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Organizirana događanja za djecu: </a:t>
            </a:r>
            <a:r>
              <a:rPr lang="hr-HR" sz="18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hr-HR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Uskršnje </a:t>
            </a:r>
            <a:r>
              <a:rPr lang="hr-HR" sz="1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zekanje</a:t>
            </a:r>
            <a:r>
              <a:rPr lang="hr-HR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Ledena bajka, 10 dana kod Bana…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5" name="Slika 4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id="{BA95C80A-9BA0-8684-F2F9-D4A5927AE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422" y="1201093"/>
            <a:ext cx="6049714" cy="444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04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2F588C-2DB9-DF68-FE02-47CDAAA29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9276"/>
            <a:ext cx="4500561" cy="1320248"/>
          </a:xfrm>
        </p:spPr>
        <p:txBody>
          <a:bodyPr>
            <a:noAutofit/>
          </a:bodyPr>
          <a:lstStyle/>
          <a:p>
            <a:r>
              <a:rPr lang="hr-HR" sz="3000" b="1" dirty="0"/>
              <a:t>Kako možete pridonijeti Akciji?</a:t>
            </a:r>
            <a:br>
              <a:rPr lang="hr-HR" sz="3000" b="1" dirty="0"/>
            </a:br>
            <a:endParaRPr lang="hr-HR" sz="3000" b="1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76AF1A1-2926-8FF2-C6E3-FE510FDC2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1701800"/>
            <a:ext cx="4500561" cy="460692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hr-HR" dirty="0"/>
              <a:t>- </a:t>
            </a:r>
            <a:r>
              <a:rPr lang="hr-HR" sz="3000" dirty="0"/>
              <a:t>prenošenjem svojih želja i saznanja vezanih uz potrebe djece u komunikaciji s razrednicima, učiteljima, ravnateljima i predstavnicima drugih institucija koje provoda aktivnosti za djecu</a:t>
            </a:r>
          </a:p>
          <a:p>
            <a:pPr>
              <a:lnSpc>
                <a:spcPct val="170000"/>
              </a:lnSpc>
            </a:pPr>
            <a:endParaRPr lang="hr-HR" dirty="0"/>
          </a:p>
          <a:p>
            <a:r>
              <a:rPr lang="hr-HR" sz="2600" b="1" dirty="0">
                <a:solidFill>
                  <a:srgbClr val="C00000"/>
                </a:solidFill>
              </a:rPr>
              <a:t>POSTANIMO ZAJEDNO GRAD PRIJATELJ DJECE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lika 4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id="{BA95C80A-9BA0-8684-F2F9-D4A5927AE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422" y="1201093"/>
            <a:ext cx="6049714" cy="444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46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C76AF1A1-2926-8FF2-C6E3-FE510FDC2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4" y="1120899"/>
            <a:ext cx="4500561" cy="460692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hr-HR" dirty="0"/>
          </a:p>
          <a:p>
            <a:pPr>
              <a:lnSpc>
                <a:spcPct val="120000"/>
              </a:lnSpc>
            </a:pPr>
            <a:endParaRPr lang="hr-HR" b="1" dirty="0"/>
          </a:p>
          <a:p>
            <a:pPr>
              <a:lnSpc>
                <a:spcPct val="120000"/>
              </a:lnSpc>
            </a:pPr>
            <a:r>
              <a:rPr lang="hr-HR" b="1" dirty="0"/>
              <a:t>ZAHVALJUJEMO NA</a:t>
            </a:r>
          </a:p>
          <a:p>
            <a:pPr>
              <a:lnSpc>
                <a:spcPct val="120000"/>
              </a:lnSpc>
            </a:pPr>
            <a:r>
              <a:rPr lang="hr-HR" b="1" dirty="0"/>
              <a:t>POZORNOSTI</a:t>
            </a:r>
          </a:p>
          <a:p>
            <a:endParaRPr lang="hr-HR" dirty="0"/>
          </a:p>
          <a:p>
            <a:r>
              <a:rPr lang="hr-HR" dirty="0"/>
              <a:t>Koordinacijski odbor Grada Zaprešića za provođenje akcije „Gradovi i općine-prijatelji djece”</a:t>
            </a:r>
          </a:p>
        </p:txBody>
      </p:sp>
      <p:pic>
        <p:nvPicPr>
          <p:cNvPr id="5" name="Slika 4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id="{BA95C80A-9BA0-8684-F2F9-D4A5927AE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422" y="1201093"/>
            <a:ext cx="6049714" cy="444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289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Zeleno-žut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360</Words>
  <Application>Microsoft Office PowerPoint</Application>
  <PresentationFormat>Široki zaslon</PresentationFormat>
  <Paragraphs>41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Wingdings</vt:lpstr>
      <vt:lpstr>Tema sustava Office</vt:lpstr>
      <vt:lpstr>Što je grad-prijatelj djece?</vt:lpstr>
      <vt:lpstr>Strategija za ostvarivanje prava i potreba djece na području Grada Zaprešića za razdoblje od 2022.-2027. godine</vt:lpstr>
      <vt:lpstr>Aktivnosti koje Grad provodi za djecu</vt:lpstr>
      <vt:lpstr>Kako možete pridonijeti Akciji? 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 Zaprešić u akciji  „Grad-općina prijatelj djece”</dc:title>
  <dc:creator>Višnja Poropat</dc:creator>
  <cp:lastModifiedBy>Korisnik</cp:lastModifiedBy>
  <cp:revision>28</cp:revision>
  <cp:lastPrinted>2022-09-13T06:57:43Z</cp:lastPrinted>
  <dcterms:created xsi:type="dcterms:W3CDTF">2022-09-12T13:02:50Z</dcterms:created>
  <dcterms:modified xsi:type="dcterms:W3CDTF">2022-09-21T14:28:38Z</dcterms:modified>
</cp:coreProperties>
</file>